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Richelle" initials="LR" lastIdx="6" clrIdx="0">
    <p:extLst>
      <p:ext uri="{19B8F6BF-5375-455C-9EA6-DF929625EA0E}">
        <p15:presenceInfo xmlns:p15="http://schemas.microsoft.com/office/powerpoint/2012/main" userId="Laurence Riche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D1D"/>
    <a:srgbClr val="278989"/>
    <a:srgbClr val="A8183A"/>
    <a:srgbClr val="D1DEFB"/>
    <a:srgbClr val="FDD9CF"/>
    <a:srgbClr val="FF8361"/>
    <a:srgbClr val="FB3621"/>
    <a:srgbClr val="FF410D"/>
    <a:srgbClr val="22582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7436" autoAdjust="0"/>
  </p:normalViewPr>
  <p:slideViewPr>
    <p:cSldViewPr>
      <p:cViewPr varScale="1">
        <p:scale>
          <a:sx n="98" d="100"/>
          <a:sy n="98" d="100"/>
        </p:scale>
        <p:origin x="18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84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02" y="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F5EA7798-A561-4C99-91F3-D24BACABD4A1}" type="datetimeFigureOut">
              <a:rPr lang="fr-BE" smtClean="0"/>
              <a:pPr/>
              <a:t>01-02-18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BBD89D9C-4971-4BD5-A9AF-8B8AA5943C9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829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5CFE7606-93E1-4414-B184-EF82DF2282F8}" type="datetimeFigureOut">
              <a:rPr lang="fr-BE" smtClean="0"/>
              <a:pPr/>
              <a:t>01-02-18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1" tIns="45781" rIns="91561" bIns="45781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50"/>
            <a:ext cx="5444490" cy="4474845"/>
          </a:xfrm>
          <a:prstGeom prst="rect">
            <a:avLst/>
          </a:prstGeom>
        </p:spPr>
        <p:txBody>
          <a:bodyPr vert="horz" lIns="91561" tIns="45781" rIns="91561" bIns="4578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9B6F5836-DC94-4EDB-AAF6-CE956D4E9F1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522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06216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>
              <a:defRPr lang="en-US" smtClean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620000" cy="1143000"/>
          </a:xfrm>
          <a:solidFill>
            <a:schemeClr val="bg1">
              <a:lumMod val="95000"/>
            </a:schemeClr>
          </a:solidFill>
          <a:ln w="22225">
            <a:solidFill>
              <a:schemeClr val="tx2">
                <a:lumMod val="50000"/>
              </a:schemeClr>
            </a:solidFill>
            <a:round/>
          </a:ln>
        </p:spPr>
        <p:txBody>
          <a:bodyPr/>
          <a:lstStyle>
            <a:lvl1pPr>
              <a:defRPr sz="4000" b="1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gradFill flip="none" rotWithShape="1">
          <a:gsLst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992888" cy="4988024"/>
          </a:xfrm>
        </p:spPr>
        <p:txBody>
          <a:bodyPr/>
          <a:lstStyle>
            <a:lvl1pPr>
              <a:buSzPct val="120000"/>
              <a:defRPr sz="2800"/>
            </a:lvl1pPr>
            <a:lvl2pPr>
              <a:buClr>
                <a:schemeClr val="tx2"/>
              </a:buClr>
              <a:buSzPct val="120000"/>
              <a:defRPr sz="2400"/>
            </a:lvl2pPr>
            <a:lvl3pPr>
              <a:buClr>
                <a:schemeClr val="accent1"/>
              </a:buClr>
              <a:buSzPct val="120000"/>
              <a:defRPr sz="2000"/>
            </a:lvl3pPr>
            <a:lvl4pPr>
              <a:buClr>
                <a:schemeClr val="tx2"/>
              </a:buClr>
              <a:buSzPct val="120000"/>
              <a:defRPr sz="1600"/>
            </a:lvl4pPr>
            <a:lvl5pPr>
              <a:buClr>
                <a:schemeClr val="accent1"/>
              </a:buClr>
              <a:buSzPct val="120000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3863280" cy="4968552"/>
          </a:xfrm>
        </p:spPr>
        <p:txBody>
          <a:bodyPr/>
          <a:lstStyle>
            <a:lvl1pPr>
              <a:buSzPct val="120000"/>
              <a:defRPr sz="24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381128" y="1412776"/>
            <a:ext cx="3863280" cy="4968552"/>
          </a:xfrm>
        </p:spPr>
        <p:txBody>
          <a:bodyPr/>
          <a:lstStyle>
            <a:lvl1pPr>
              <a:buSzPct val="120000"/>
              <a:defRPr sz="24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791272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3791272" cy="4320479"/>
          </a:xfrm>
        </p:spPr>
        <p:txBody>
          <a:bodyPr/>
          <a:lstStyle>
            <a:lvl1pPr marL="342900" indent="-2286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412776"/>
            <a:ext cx="382480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60848"/>
            <a:ext cx="3824808" cy="4320479"/>
          </a:xfrm>
        </p:spPr>
        <p:txBody>
          <a:bodyPr/>
          <a:lstStyle>
            <a:lvl1pPr marL="34290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accent1"/>
              </a:buClr>
              <a:buSzPct val="120000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Modifiez les styles du texte du masque</a:t>
            </a:r>
          </a:p>
          <a:p>
            <a:pPr marL="3429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Deuxième niveau</a:t>
            </a:r>
          </a:p>
          <a:p>
            <a:pPr marL="342900" lvl="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Troisième niveau</a:t>
            </a:r>
          </a:p>
          <a:p>
            <a:pPr marL="342900" lvl="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Quatrième niveau</a:t>
            </a:r>
          </a:p>
          <a:p>
            <a:pPr marL="342900" lvl="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dirty="0" smtClean="0"/>
              <a:t>Techniques de documentation et communication</a:t>
            </a:r>
            <a:endParaRPr lang="en-US" dirty="0" smtClean="0"/>
          </a:p>
          <a:p>
            <a:r>
              <a:rPr lang="fr-BE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709936"/>
            <a:ext cx="7992888" cy="1143000"/>
          </a:xfrm>
        </p:spPr>
        <p:txBody>
          <a:bodyPr/>
          <a:lstStyle>
            <a:lvl1pPr algn="ctr">
              <a:defRPr sz="4000"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7992888" cy="4988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 algn="ctr">
              <a:defRPr sz="1500" b="1" baseline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195040" y="2598047"/>
            <a:ext cx="5184577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dirty="0" smtClean="0"/>
              <a:t>Techniques de documentation et communication</a:t>
            </a:r>
            <a:endParaRPr lang="en-US" dirty="0" smtClean="0"/>
          </a:p>
          <a:p>
            <a:r>
              <a:rPr lang="fr-BE" dirty="0" smtClean="0"/>
              <a:t> 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83" y="6255593"/>
            <a:ext cx="1963713" cy="60240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 cap="none" spc="-100" baseline="0">
          <a:ln>
            <a:noFill/>
          </a:ln>
          <a:solidFill>
            <a:schemeClr val="tx2"/>
          </a:solidFill>
          <a:effectLst/>
          <a:latin typeface="Arial Rounded MT Bold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altLang="en-US" dirty="0"/>
              <a:t>Actes de colloque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67ED75-B537-4810-9364-B7D9FE7FDC55}" type="slidenum">
              <a:rPr lang="fr-BE" smtClean="0"/>
              <a:pPr/>
              <a:t>1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620000" cy="1296144"/>
          </a:xfrm>
        </p:spPr>
        <p:txBody>
          <a:bodyPr/>
          <a:lstStyle/>
          <a:p>
            <a:r>
              <a:rPr lang="fr-BE" altLang="en-US" dirty="0"/>
              <a:t>Rédaction des références bibliographiques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3600" dirty="0"/>
              <a:t>Actes de colloque</a:t>
            </a:r>
            <a:endParaRPr lang="en-US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ÉDITEUR SCIENTIFIQUE, éd. </a:t>
            </a:r>
            <a:r>
              <a:rPr lang="fr-FR" altLang="en-US" i="1" dirty="0"/>
              <a:t>Titre du colloque </a:t>
            </a:r>
            <a:r>
              <a:rPr lang="fr-FR" altLang="en-US" i="1" dirty="0" smtClean="0"/>
              <a:t>(</a:t>
            </a:r>
            <a:r>
              <a:rPr lang="fr-FR" altLang="en-US" i="1" dirty="0"/>
              <a:t>lieu, date du colloque).</a:t>
            </a:r>
            <a:r>
              <a:rPr lang="fr-FR" altLang="en-US" dirty="0"/>
              <a:t> Ville d'édition : </a:t>
            </a:r>
            <a:r>
              <a:rPr lang="fr-FR" altLang="en-US" dirty="0" smtClean="0"/>
              <a:t>éditeur, année </a:t>
            </a:r>
            <a:r>
              <a:rPr lang="fr-FR" altLang="en-US" dirty="0"/>
              <a:t>d'édition. Nombre de pages. (</a:t>
            </a:r>
            <a:r>
              <a:rPr lang="fr-FR" altLang="en-US" dirty="0" smtClean="0"/>
              <a:t>Collection ; n</a:t>
            </a:r>
            <a:r>
              <a:rPr lang="fr-FR" altLang="en-US" dirty="0"/>
              <a:t>° dans la collection). ISBN.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Éditeur scientifique (éd.), </a:t>
            </a:r>
            <a:r>
              <a:rPr lang="fr-FR" altLang="en-US" i="1" dirty="0"/>
              <a:t>Titre du colloque (</a:t>
            </a:r>
            <a:r>
              <a:rPr lang="fr-FR" altLang="en-US" i="1" dirty="0" smtClean="0"/>
              <a:t>lieu, date </a:t>
            </a:r>
            <a:r>
              <a:rPr lang="fr-FR" altLang="en-US" i="1" dirty="0"/>
              <a:t>du colloque),</a:t>
            </a:r>
            <a:r>
              <a:rPr lang="fr-FR" altLang="en-US" dirty="0"/>
              <a:t> collection, n° dans </a:t>
            </a:r>
            <a:r>
              <a:rPr lang="fr-FR" altLang="en-US" dirty="0" smtClean="0"/>
              <a:t>la collection</a:t>
            </a:r>
            <a:r>
              <a:rPr lang="fr-FR" altLang="en-US" dirty="0"/>
              <a:t>, </a:t>
            </a:r>
            <a:r>
              <a:rPr lang="fr-FR" altLang="en-US" dirty="0" smtClean="0"/>
              <a:t>éditeur</a:t>
            </a:r>
            <a:r>
              <a:rPr lang="fr-FR" altLang="en-US" dirty="0"/>
              <a:t>, ville d'édition, </a:t>
            </a:r>
            <a:r>
              <a:rPr lang="fr-FR" altLang="en-US" dirty="0" smtClean="0"/>
              <a:t>année d'édition</a:t>
            </a:r>
            <a:r>
              <a:rPr lang="fr-FR" altLang="en-US" dirty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Actes  de colloque : </a:t>
            </a:r>
            <a:r>
              <a:rPr lang="fr-BE" altLang="en-US" dirty="0" smtClean="0"/>
              <a:t>exemple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6" name="Picture 7" descr="colloque0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9171" y="1268760"/>
            <a:ext cx="3116371" cy="4987925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80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Actes de colloque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ÉDITEUR SCIENTIFIQUE, éd. </a:t>
            </a:r>
            <a:r>
              <a:rPr lang="fr-FR" altLang="en-US" i="1" dirty="0"/>
              <a:t>Titre du colloque </a:t>
            </a:r>
            <a:r>
              <a:rPr lang="fr-FR" altLang="en-US" i="1" dirty="0" smtClean="0"/>
              <a:t>(</a:t>
            </a:r>
            <a:r>
              <a:rPr lang="fr-FR" altLang="en-US" i="1" dirty="0"/>
              <a:t>lieu, date du colloque).</a:t>
            </a:r>
            <a:r>
              <a:rPr lang="fr-FR" altLang="en-US" dirty="0"/>
              <a:t> Ville d'édition : </a:t>
            </a:r>
            <a:r>
              <a:rPr lang="fr-FR" altLang="en-US" dirty="0" smtClean="0"/>
              <a:t>éditeur, année </a:t>
            </a:r>
            <a:r>
              <a:rPr lang="fr-FR" altLang="en-US" dirty="0"/>
              <a:t>d'édition. Nombre de pages. (</a:t>
            </a:r>
            <a:r>
              <a:rPr lang="fr-FR" altLang="en-US" dirty="0" smtClean="0"/>
              <a:t>Collection ; n</a:t>
            </a:r>
            <a:r>
              <a:rPr lang="fr-FR" altLang="en-US" dirty="0"/>
              <a:t>° dans la collection). ISBN.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CENTRE BELGE DE </a:t>
            </a:r>
            <a:r>
              <a:rPr lang="fr-FR" altLang="en-US" dirty="0" smtClean="0"/>
              <a:t>RECHERCHES MATHÉMATIQUES</a:t>
            </a:r>
            <a:r>
              <a:rPr lang="fr-FR" altLang="en-US" dirty="0"/>
              <a:t>, éd. </a:t>
            </a:r>
            <a:r>
              <a:rPr lang="fr-FR" altLang="en-US" i="1" dirty="0"/>
              <a:t>Colloque sur </a:t>
            </a:r>
            <a:r>
              <a:rPr lang="fr-FR" altLang="en-US" i="1" dirty="0" smtClean="0"/>
              <a:t>l'analyse statistique </a:t>
            </a:r>
            <a:r>
              <a:rPr lang="fr-FR" altLang="en-US" i="1" dirty="0"/>
              <a:t>(Bruxelles, 15-17 décembre 1954</a:t>
            </a:r>
            <a:r>
              <a:rPr lang="fr-FR" altLang="en-US" i="1" dirty="0" smtClean="0"/>
              <a:t>).</a:t>
            </a:r>
            <a:r>
              <a:rPr lang="fr-FR" altLang="en-US" dirty="0" smtClean="0"/>
              <a:t> Liège </a:t>
            </a:r>
            <a:r>
              <a:rPr lang="fr-FR" altLang="en-US" dirty="0"/>
              <a:t>: Georges </a:t>
            </a:r>
            <a:r>
              <a:rPr lang="fr-FR" altLang="en-US" dirty="0" err="1"/>
              <a:t>Thone</a:t>
            </a:r>
            <a:r>
              <a:rPr lang="fr-FR" altLang="en-US" dirty="0"/>
              <a:t>, 1955. 189 p</a:t>
            </a:r>
            <a:r>
              <a:rPr lang="fr-FR" altLang="en-US" dirty="0" smtClean="0"/>
              <a:t>.</a:t>
            </a:r>
            <a:endParaRPr lang="fr-FR" alt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381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Actes de colloque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altLang="en-US" dirty="0"/>
              <a:t>Éditeur scientifique (éd.), </a:t>
            </a:r>
            <a:r>
              <a:rPr lang="fr-FR" altLang="en-US" i="1" dirty="0"/>
              <a:t>Titre du colloque (lieu, </a:t>
            </a:r>
            <a:r>
              <a:rPr lang="fr-FR" altLang="en-US" i="1" dirty="0" smtClean="0"/>
              <a:t>date </a:t>
            </a:r>
            <a:r>
              <a:rPr lang="fr-FR" altLang="en-US" i="1" dirty="0"/>
              <a:t>du colloque),</a:t>
            </a:r>
            <a:r>
              <a:rPr lang="fr-FR" altLang="en-US" dirty="0"/>
              <a:t> collection, n° dans </a:t>
            </a:r>
            <a:r>
              <a:rPr lang="fr-FR" altLang="en-US" dirty="0" smtClean="0"/>
              <a:t>la collection</a:t>
            </a:r>
            <a:r>
              <a:rPr lang="fr-FR" altLang="en-US" dirty="0"/>
              <a:t>, </a:t>
            </a:r>
            <a:r>
              <a:rPr lang="fr-FR" altLang="en-US" dirty="0" smtClean="0"/>
              <a:t>éditeur</a:t>
            </a:r>
            <a:r>
              <a:rPr lang="fr-FR" altLang="en-US" dirty="0"/>
              <a:t>, ville d'édition, année d'édition.</a:t>
            </a:r>
          </a:p>
          <a:p>
            <a:pPr marL="609600" indent="-609600">
              <a:spcBef>
                <a:spcPct val="70000"/>
              </a:spcBef>
              <a:buFontTx/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altLang="en-US" dirty="0"/>
              <a:t>Centre Belge de Recherches Mathématiques (éd.), </a:t>
            </a:r>
            <a:r>
              <a:rPr lang="fr-FR" altLang="en-US" i="1" dirty="0" smtClean="0"/>
              <a:t>Colloque </a:t>
            </a:r>
            <a:r>
              <a:rPr lang="fr-FR" altLang="en-US" i="1" dirty="0"/>
              <a:t>sur l'analyse statistique (Bruxelles, 15-17 </a:t>
            </a:r>
            <a:r>
              <a:rPr lang="fr-FR" altLang="en-US" i="1" dirty="0" smtClean="0"/>
              <a:t>décembre </a:t>
            </a:r>
            <a:r>
              <a:rPr lang="fr-FR" altLang="en-US" i="1" dirty="0"/>
              <a:t>1954),</a:t>
            </a:r>
            <a:r>
              <a:rPr lang="fr-FR" altLang="en-US" dirty="0"/>
              <a:t> Georges </a:t>
            </a:r>
            <a:r>
              <a:rPr lang="fr-FR" altLang="en-US" dirty="0" err="1"/>
              <a:t>Thone</a:t>
            </a:r>
            <a:r>
              <a:rPr lang="fr-FR" altLang="en-US" dirty="0"/>
              <a:t>, Liège, 1955.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2225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Communication dans un colloque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fr-BE" altLang="en-US" sz="2600" u="sng" dirty="0"/>
              <a:t>Norme ISO </a:t>
            </a:r>
            <a:r>
              <a:rPr lang="fr-BE" altLang="en-US" sz="2600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sz="2600" dirty="0"/>
              <a:t>NOM, Prénom de l'auteur. Titre de la communication. </a:t>
            </a:r>
            <a:r>
              <a:rPr lang="fr-FR" altLang="en-US" sz="2600" i="1" dirty="0"/>
              <a:t>In</a:t>
            </a:r>
            <a:r>
              <a:rPr lang="fr-FR" altLang="en-US" sz="2600" dirty="0"/>
              <a:t> : </a:t>
            </a:r>
            <a:r>
              <a:rPr lang="fr-FR" altLang="en-US" sz="2600" dirty="0" smtClean="0"/>
              <a:t>ÉDITEUR </a:t>
            </a:r>
            <a:r>
              <a:rPr lang="fr-FR" altLang="en-US" sz="2600" dirty="0"/>
              <a:t>SCIENTIFIQUE, éd., </a:t>
            </a:r>
            <a:r>
              <a:rPr lang="fr-FR" altLang="en-US" sz="2600" i="1" dirty="0"/>
              <a:t>Titre du colloque (</a:t>
            </a:r>
            <a:r>
              <a:rPr lang="fr-FR" altLang="en-US" sz="2600" i="1" dirty="0" smtClean="0"/>
              <a:t>lieu, date du </a:t>
            </a:r>
            <a:r>
              <a:rPr lang="fr-FR" altLang="en-US" sz="2600" i="1" dirty="0"/>
              <a:t>colloque),</a:t>
            </a:r>
            <a:r>
              <a:rPr lang="fr-FR" altLang="en-US" sz="2600" dirty="0"/>
              <a:t> Ville d'édition : éditeur, année d'édition, </a:t>
            </a:r>
            <a:r>
              <a:rPr lang="fr-FR" altLang="en-US" sz="2600" dirty="0" smtClean="0"/>
              <a:t>première-dernière </a:t>
            </a:r>
            <a:r>
              <a:rPr lang="fr-FR" altLang="en-US" sz="2600" dirty="0"/>
              <a:t>pages.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BE" altLang="en-US" sz="2600" u="sng" dirty="0"/>
              <a:t>Norme AMS</a:t>
            </a:r>
            <a:r>
              <a:rPr lang="fr-BE" altLang="en-US" sz="2600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sz="2600" dirty="0"/>
              <a:t>Prénom Nom de l'auteur, </a:t>
            </a:r>
            <a:r>
              <a:rPr lang="fr-FR" altLang="en-US" sz="2600" i="1" dirty="0"/>
              <a:t>Titre de la communication</a:t>
            </a:r>
            <a:r>
              <a:rPr lang="fr-FR" altLang="en-US" sz="2600" dirty="0"/>
              <a:t>, Titre </a:t>
            </a:r>
            <a:r>
              <a:rPr lang="fr-FR" altLang="en-US" sz="2600" dirty="0" smtClean="0"/>
              <a:t>du </a:t>
            </a:r>
            <a:r>
              <a:rPr lang="fr-FR" altLang="en-US" sz="2600" dirty="0"/>
              <a:t>colloque (lieu, date du colloque) (Éditeur scientifique, </a:t>
            </a:r>
            <a:r>
              <a:rPr lang="fr-FR" altLang="en-US" sz="2600" dirty="0" smtClean="0"/>
              <a:t>éd</a:t>
            </a:r>
            <a:r>
              <a:rPr lang="fr-FR" altLang="en-US" sz="2600" dirty="0"/>
              <a:t>.), éditeur, ville d'édition, année d'édition, </a:t>
            </a:r>
            <a:r>
              <a:rPr lang="fr-FR" altLang="en-US" sz="2600" dirty="0" smtClean="0"/>
              <a:t>première-dernière </a:t>
            </a:r>
            <a:r>
              <a:rPr lang="fr-FR" altLang="en-US" sz="2600" dirty="0"/>
              <a:t>pages.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6249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3300" dirty="0" smtClean="0"/>
              <a:t>Communication dans un colloque : exemple</a:t>
            </a:r>
            <a:endParaRPr lang="en-US" sz="3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8" name="Picture 5" descr="colloque002"/>
          <p:cNvPicPr>
            <a:picLocks noGrp="1" noChangeAspect="1" noChangeArrowheads="1"/>
          </p:cNvPicPr>
          <p:nvPr>
            <p:ph sz="half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0131" y="1412776"/>
            <a:ext cx="2905125" cy="4524375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3" descr="colloque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8023" y="1412776"/>
            <a:ext cx="2826752" cy="4524376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510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3300" dirty="0" smtClean="0"/>
              <a:t>Communication dans un colloque : exemple</a:t>
            </a:r>
            <a:endParaRPr lang="en-US" sz="33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fr-BE" altLang="en-US" sz="2400" u="sng" dirty="0"/>
              <a:t>Norme ISO </a:t>
            </a:r>
            <a:r>
              <a:rPr lang="fr-BE" altLang="en-US" sz="2400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sz="2400" dirty="0"/>
              <a:t>NOM, Prénom de l'auteur. Titre de la communication. </a:t>
            </a:r>
            <a:r>
              <a:rPr lang="fr-FR" altLang="en-US" sz="2400" i="1" dirty="0"/>
              <a:t>In</a:t>
            </a:r>
            <a:r>
              <a:rPr lang="fr-FR" altLang="en-US" sz="2400" dirty="0"/>
              <a:t> : </a:t>
            </a:r>
            <a:r>
              <a:rPr lang="fr-FR" altLang="en-US" sz="2400" dirty="0" smtClean="0"/>
              <a:t>ÉDITEUR </a:t>
            </a:r>
            <a:r>
              <a:rPr lang="fr-FR" altLang="en-US" sz="2400" dirty="0"/>
              <a:t>SCIENTIFIQUE, éd., </a:t>
            </a:r>
            <a:r>
              <a:rPr lang="fr-FR" altLang="en-US" sz="2400" i="1" dirty="0"/>
              <a:t>Titre du colloque (</a:t>
            </a:r>
            <a:r>
              <a:rPr lang="fr-FR" altLang="en-US" sz="2400" i="1" dirty="0" smtClean="0"/>
              <a:t>lieu, date du </a:t>
            </a:r>
            <a:r>
              <a:rPr lang="fr-FR" altLang="en-US" sz="2400" i="1" dirty="0"/>
              <a:t>colloque),</a:t>
            </a:r>
            <a:r>
              <a:rPr lang="fr-FR" altLang="en-US" sz="2400" dirty="0"/>
              <a:t> Ville d'édition : éditeur, année d'édition, </a:t>
            </a:r>
            <a:r>
              <a:rPr lang="fr-FR" altLang="en-US" sz="2400" dirty="0" smtClean="0"/>
              <a:t>première-dernière </a:t>
            </a:r>
            <a:r>
              <a:rPr lang="fr-FR" altLang="en-US" sz="2400" dirty="0"/>
              <a:t>pages.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BE" altLang="en-US" sz="2400" u="sng" dirty="0"/>
              <a:t>Dans notre cas</a:t>
            </a:r>
            <a:r>
              <a:rPr lang="fr-BE" altLang="en-US" sz="2400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sz="2400" dirty="0"/>
              <a:t>VAN DANTZIG, D. Sur les ensembles de confiance </a:t>
            </a:r>
            <a:r>
              <a:rPr lang="fr-FR" altLang="en-US" sz="2400" dirty="0" smtClean="0"/>
              <a:t>généraux </a:t>
            </a:r>
            <a:r>
              <a:rPr lang="fr-FR" altLang="en-US" sz="2400" dirty="0"/>
              <a:t>et les méthodes dites non paramétriques. </a:t>
            </a:r>
            <a:r>
              <a:rPr lang="fr-FR" altLang="en-US" sz="2400" i="1" dirty="0"/>
              <a:t>In</a:t>
            </a:r>
            <a:r>
              <a:rPr lang="fr-FR" altLang="en-US" sz="2400" dirty="0"/>
              <a:t> : </a:t>
            </a:r>
            <a:r>
              <a:rPr lang="fr-FR" altLang="en-US" sz="2400" dirty="0" smtClean="0"/>
              <a:t>CENTRE </a:t>
            </a:r>
            <a:r>
              <a:rPr lang="fr-FR" altLang="en-US" sz="2400" dirty="0"/>
              <a:t>BELGE DE </a:t>
            </a:r>
            <a:r>
              <a:rPr lang="fr-FR" altLang="en-US" sz="2400" dirty="0" smtClean="0"/>
              <a:t>RECHERCHES MATHÉMATIQUES</a:t>
            </a:r>
            <a:r>
              <a:rPr lang="fr-FR" altLang="en-US" sz="2400" dirty="0"/>
              <a:t>, </a:t>
            </a:r>
            <a:r>
              <a:rPr lang="fr-FR" altLang="en-US" sz="2400" dirty="0" smtClean="0"/>
              <a:t>éd</a:t>
            </a:r>
            <a:r>
              <a:rPr lang="fr-FR" altLang="en-US" sz="2400" dirty="0"/>
              <a:t>., </a:t>
            </a:r>
            <a:r>
              <a:rPr lang="fr-FR" altLang="en-US" sz="2400" i="1" dirty="0"/>
              <a:t>Colloque sur l'analyse statistique (Bruxelles, </a:t>
            </a:r>
            <a:r>
              <a:rPr lang="fr-FR" altLang="en-US" sz="2400" i="1" dirty="0" smtClean="0"/>
              <a:t>15-17 décembre </a:t>
            </a:r>
            <a:r>
              <a:rPr lang="fr-FR" altLang="en-US" sz="2400" i="1" dirty="0"/>
              <a:t>1954),</a:t>
            </a:r>
            <a:r>
              <a:rPr lang="fr-FR" altLang="en-US" sz="2400" dirty="0"/>
              <a:t> Liège : Georges </a:t>
            </a:r>
            <a:r>
              <a:rPr lang="fr-FR" altLang="en-US" sz="2400" dirty="0" err="1"/>
              <a:t>Thone</a:t>
            </a:r>
            <a:r>
              <a:rPr lang="fr-FR" altLang="en-US" sz="2400" dirty="0"/>
              <a:t>, 1955, p. 73-91.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6980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3300" dirty="0" smtClean="0"/>
              <a:t>Communication dans un colloque : exemple</a:t>
            </a:r>
            <a:endParaRPr lang="en-US" sz="33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50000"/>
              </a:spcBef>
              <a:buFontTx/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la communication</a:t>
            </a:r>
            <a:r>
              <a:rPr lang="fr-FR" altLang="en-US" dirty="0"/>
              <a:t>, Titre </a:t>
            </a:r>
            <a:r>
              <a:rPr lang="fr-FR" altLang="en-US" dirty="0" smtClean="0"/>
              <a:t>du </a:t>
            </a:r>
            <a:r>
              <a:rPr lang="fr-FR" altLang="en-US" dirty="0"/>
              <a:t>colloque (lieu, date du colloque) (</a:t>
            </a:r>
            <a:r>
              <a:rPr lang="fr-FR" altLang="en-US" dirty="0" smtClean="0"/>
              <a:t>Éditeur scientifique</a:t>
            </a:r>
            <a:r>
              <a:rPr lang="fr-FR" altLang="en-US" dirty="0"/>
              <a:t>, </a:t>
            </a:r>
            <a:r>
              <a:rPr lang="fr-FR" altLang="en-US" dirty="0" smtClean="0"/>
              <a:t>éd</a:t>
            </a:r>
            <a:r>
              <a:rPr lang="fr-FR" altLang="en-US" dirty="0"/>
              <a:t>.), éditeur, ville d'édition, année d'édition, </a:t>
            </a:r>
            <a:r>
              <a:rPr lang="fr-FR" altLang="en-US" dirty="0" smtClean="0"/>
              <a:t>première-dernière </a:t>
            </a:r>
            <a:r>
              <a:rPr lang="fr-FR" altLang="en-US" dirty="0"/>
              <a:t>pages.</a:t>
            </a:r>
          </a:p>
          <a:p>
            <a:pPr marL="609600" indent="-609600">
              <a:spcBef>
                <a:spcPct val="50000"/>
              </a:spcBef>
              <a:buFontTx/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altLang="en-US" dirty="0"/>
              <a:t>D. Van Dantzig, </a:t>
            </a:r>
            <a:r>
              <a:rPr lang="fr-FR" altLang="en-US" i="1" dirty="0"/>
              <a:t>Sur les ensembles de confiance généraux </a:t>
            </a:r>
            <a:r>
              <a:rPr lang="fr-FR" altLang="en-US" i="1" dirty="0" smtClean="0"/>
              <a:t>et </a:t>
            </a:r>
            <a:r>
              <a:rPr lang="fr-FR" altLang="en-US" i="1" dirty="0"/>
              <a:t>les méthodes dites non paramétriques</a:t>
            </a:r>
            <a:r>
              <a:rPr lang="fr-FR" altLang="en-US" dirty="0"/>
              <a:t>, Colloque sur </a:t>
            </a:r>
            <a:r>
              <a:rPr lang="fr-FR" altLang="en-US" dirty="0" smtClean="0"/>
              <a:t>l'analyse </a:t>
            </a:r>
            <a:r>
              <a:rPr lang="fr-FR" altLang="en-US" dirty="0"/>
              <a:t>statistique (Bruxelles, 15-17 décembre 1954) </a:t>
            </a:r>
            <a:r>
              <a:rPr lang="fr-FR" altLang="en-US" dirty="0" smtClean="0"/>
              <a:t>(</a:t>
            </a:r>
            <a:r>
              <a:rPr lang="fr-FR" altLang="en-US" dirty="0"/>
              <a:t>Centre Belge de Recherches Mathématiques, éd.), </a:t>
            </a:r>
            <a:r>
              <a:rPr lang="fr-FR" altLang="en-US" dirty="0" smtClean="0"/>
              <a:t>Georges </a:t>
            </a:r>
            <a:r>
              <a:rPr lang="fr-FR" altLang="en-US" dirty="0" err="1"/>
              <a:t>Thone</a:t>
            </a:r>
            <a:r>
              <a:rPr lang="fr-FR" altLang="en-US" dirty="0"/>
              <a:t>, Liège, 1955, p. 73-91.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6224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Personnalisé 5">
      <a:dk1>
        <a:srgbClr val="2F2B20"/>
      </a:dk1>
      <a:lt1>
        <a:srgbClr val="FFFFFF"/>
      </a:lt1>
      <a:dk2>
        <a:srgbClr val="3C4457"/>
      </a:dk2>
      <a:lt2>
        <a:srgbClr val="FBBE34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ersonnalisé 1">
      <a:majorFont>
        <a:latin typeface="Source Sans Pro"/>
        <a:ea typeface=""/>
        <a:cs typeface=""/>
      </a:majorFont>
      <a:minorFont>
        <a:latin typeface="Source San Pro"/>
        <a:ea typeface=""/>
        <a:cs typeface="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13366</TotalTime>
  <Words>585</Words>
  <Application>Microsoft Office PowerPoint</Application>
  <PresentationFormat>Affichage à l'écran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Source San Pro</vt:lpstr>
      <vt:lpstr>Source Sans Pro</vt:lpstr>
      <vt:lpstr>Contiguïté</vt:lpstr>
      <vt:lpstr>Rédaction des références bibliographiques</vt:lpstr>
      <vt:lpstr>Actes de colloque</vt:lpstr>
      <vt:lpstr>Actes  de colloque : exemple</vt:lpstr>
      <vt:lpstr>Actes de colloque : exemple</vt:lpstr>
      <vt:lpstr>Actes de colloque : exemple</vt:lpstr>
      <vt:lpstr>Communication dans un colloque</vt:lpstr>
      <vt:lpstr>Communication dans un colloque : exemple</vt:lpstr>
      <vt:lpstr>Communication dans un colloque : exemple</vt:lpstr>
      <vt:lpstr>Communication dans un colloque : exemple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Richelle</dc:creator>
  <cp:lastModifiedBy>Fabienne Prosmans</cp:lastModifiedBy>
  <cp:revision>1308</cp:revision>
  <cp:lastPrinted>2016-11-29T10:36:28Z</cp:lastPrinted>
  <dcterms:created xsi:type="dcterms:W3CDTF">2014-10-28T10:20:46Z</dcterms:created>
  <dcterms:modified xsi:type="dcterms:W3CDTF">2018-02-01T08:11:54Z</dcterms:modified>
</cp:coreProperties>
</file>