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9" r:id="rId2"/>
    <p:sldId id="263" r:id="rId3"/>
    <p:sldId id="264" r:id="rId4"/>
    <p:sldId id="265" r:id="rId5"/>
    <p:sldId id="266" r:id="rId6"/>
  </p:sldIdLst>
  <p:sldSz cx="9144000" cy="6858000" type="screen4x3"/>
  <p:notesSz cx="6805613" cy="9944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nce Richelle" initials="LR" lastIdx="6" clrIdx="0">
    <p:extLst>
      <p:ext uri="{19B8F6BF-5375-455C-9EA6-DF929625EA0E}">
        <p15:presenceInfo xmlns:p15="http://schemas.microsoft.com/office/powerpoint/2012/main" userId="Laurence Richell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D1D"/>
    <a:srgbClr val="278989"/>
    <a:srgbClr val="A8183A"/>
    <a:srgbClr val="D1DEFB"/>
    <a:srgbClr val="FDD9CF"/>
    <a:srgbClr val="FF8361"/>
    <a:srgbClr val="FB3621"/>
    <a:srgbClr val="FF410D"/>
    <a:srgbClr val="22582B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87436" autoAdjust="0"/>
  </p:normalViewPr>
  <p:slideViewPr>
    <p:cSldViewPr>
      <p:cViewPr varScale="1">
        <p:scale>
          <a:sx n="98" d="100"/>
          <a:sy n="98" d="100"/>
        </p:scale>
        <p:origin x="189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084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02" y="96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42" y="2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/>
          <a:lstStyle>
            <a:lvl1pPr algn="r">
              <a:defRPr sz="1200"/>
            </a:lvl1pPr>
          </a:lstStyle>
          <a:p>
            <a:fld id="{F5EA7798-A561-4C99-91F3-D24BACABD4A1}" type="datetimeFigureOut">
              <a:rPr lang="fr-BE" smtClean="0"/>
              <a:pPr/>
              <a:t>01-02-18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445171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42" y="9445171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 anchor="b"/>
          <a:lstStyle>
            <a:lvl1pPr algn="r">
              <a:defRPr sz="1200"/>
            </a:lvl1pPr>
          </a:lstStyle>
          <a:p>
            <a:fld id="{BBD89D9C-4971-4BD5-A9AF-8B8AA5943C9D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48296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42" y="2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/>
          <a:lstStyle>
            <a:lvl1pPr algn="r">
              <a:defRPr sz="1200"/>
            </a:lvl1pPr>
          </a:lstStyle>
          <a:p>
            <a:fld id="{5CFE7606-93E1-4414-B184-EF82DF2282F8}" type="datetimeFigureOut">
              <a:rPr lang="fr-BE" smtClean="0"/>
              <a:pPr/>
              <a:t>01-02-18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1" tIns="45781" rIns="91561" bIns="45781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3450"/>
            <a:ext cx="5444490" cy="4474845"/>
          </a:xfrm>
          <a:prstGeom prst="rect">
            <a:avLst/>
          </a:prstGeom>
        </p:spPr>
        <p:txBody>
          <a:bodyPr vert="horz" lIns="91561" tIns="45781" rIns="91561" bIns="45781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45171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42" y="9445171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 anchor="b"/>
          <a:lstStyle>
            <a:lvl1pPr algn="r">
              <a:defRPr sz="1200"/>
            </a:lvl1pPr>
          </a:lstStyle>
          <a:p>
            <a:fld id="{9B6F5836-DC94-4EDB-AAF6-CE956D4E9F1D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65229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gradFill>
          <a:gsLst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506216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dirty="0" smtClean="0"/>
              <a:t>Techniques de documentation et communication</a:t>
            </a:r>
            <a:endParaRPr lang="en-US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ln w="19050">
            <a:solidFill>
              <a:srgbClr val="278989"/>
            </a:solidFill>
          </a:ln>
        </p:spPr>
        <p:txBody>
          <a:bodyPr vert="horz" lIns="0" tIns="0" rIns="0" bIns="0" rtlCol="0" anchor="ctr"/>
          <a:lstStyle>
            <a:lvl1pPr>
              <a:defRPr lang="en-US" smtClean="0">
                <a:solidFill>
                  <a:srgbClr val="278989"/>
                </a:solidFill>
              </a:defRPr>
            </a:lvl1pPr>
          </a:lstStyle>
          <a:p>
            <a:fld id="{E667ED75-B537-4810-9364-B7D9FE7FDC55}" type="slidenum">
              <a:rPr lang="fr-BE" smtClean="0"/>
              <a:pPr/>
              <a:t>‹N°›</a:t>
            </a:fld>
            <a:endParaRPr lang="fr-BE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620000" cy="1143000"/>
          </a:xfrm>
          <a:solidFill>
            <a:schemeClr val="bg1">
              <a:lumMod val="95000"/>
            </a:schemeClr>
          </a:solidFill>
          <a:ln w="22225">
            <a:solidFill>
              <a:schemeClr val="tx2">
                <a:lumMod val="50000"/>
              </a:schemeClr>
            </a:solidFill>
            <a:round/>
          </a:ln>
        </p:spPr>
        <p:txBody>
          <a:bodyPr/>
          <a:lstStyle>
            <a:lvl1pPr>
              <a:defRPr sz="4000" b="1">
                <a:latin typeface="+mj-lt"/>
              </a:defRPr>
            </a:lvl1pPr>
          </a:lstStyle>
          <a:p>
            <a:r>
              <a:rPr lang="fr-FR" dirty="0" smtClean="0"/>
              <a:t>Modifiez le style du titre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gradFill flip="none" rotWithShape="1">
          <a:gsLst>
            <a:gs pos="37500">
              <a:srgbClr val="FFFFFF"/>
            </a:gs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+mj-lt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7992888" cy="4988024"/>
          </a:xfrm>
        </p:spPr>
        <p:txBody>
          <a:bodyPr/>
          <a:lstStyle>
            <a:lvl1pPr>
              <a:buSzPct val="120000"/>
              <a:defRPr sz="2800"/>
            </a:lvl1pPr>
            <a:lvl2pPr>
              <a:buClr>
                <a:schemeClr val="tx2"/>
              </a:buClr>
              <a:buSzPct val="120000"/>
              <a:defRPr sz="2400"/>
            </a:lvl2pPr>
            <a:lvl3pPr>
              <a:buClr>
                <a:schemeClr val="accent1"/>
              </a:buClr>
              <a:buSzPct val="120000"/>
              <a:defRPr sz="2000"/>
            </a:lvl3pPr>
            <a:lvl4pPr>
              <a:buClr>
                <a:schemeClr val="tx2"/>
              </a:buClr>
              <a:buSzPct val="120000"/>
              <a:defRPr sz="1600"/>
            </a:lvl4pPr>
            <a:lvl5pPr>
              <a:buClr>
                <a:schemeClr val="accent1"/>
              </a:buClr>
              <a:buSzPct val="120000"/>
              <a:defRPr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Espace réservé du pied de page 3"/>
          <p:cNvSpPr>
            <a:spLocks noGrp="1"/>
          </p:cNvSpPr>
          <p:nvPr>
            <p:ph type="ftr" sz="quarter" idx="10"/>
          </p:nvPr>
        </p:nvSpPr>
        <p:spPr>
          <a:xfrm rot="16200000">
            <a:off x="6195040" y="2598047"/>
            <a:ext cx="5184577" cy="365760"/>
          </a:xfrm>
        </p:spPr>
        <p:txBody>
          <a:bodyPr/>
          <a:lstStyle/>
          <a:p>
            <a:r>
              <a:rPr lang="fr-BE" dirty="0" smtClean="0"/>
              <a:t>Techniques de documentation et communication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+mj-lt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412776"/>
            <a:ext cx="3863280" cy="4968552"/>
          </a:xfrm>
        </p:spPr>
        <p:txBody>
          <a:bodyPr/>
          <a:lstStyle>
            <a:lvl1pPr>
              <a:buSzPct val="120000"/>
              <a:defRPr sz="2400"/>
            </a:lvl1pPr>
            <a:lvl2pPr>
              <a:buClr>
                <a:schemeClr val="tx2"/>
              </a:buClr>
              <a:buSzPct val="120000"/>
              <a:defRPr sz="2000"/>
            </a:lvl2pPr>
            <a:lvl3pPr>
              <a:buClr>
                <a:schemeClr val="accent1"/>
              </a:buClr>
              <a:buSzPct val="120000"/>
              <a:defRPr sz="1800"/>
            </a:lvl3pPr>
            <a:lvl4pPr>
              <a:buClr>
                <a:schemeClr val="tx2"/>
              </a:buClr>
              <a:buSzPct val="120000"/>
              <a:defRPr sz="1600"/>
            </a:lvl4pPr>
            <a:lvl5pPr marL="1554480" indent="-228600">
              <a:defRPr lang="en-US" sz="14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Espace réservé du pied de page 3"/>
          <p:cNvSpPr>
            <a:spLocks noGrp="1"/>
          </p:cNvSpPr>
          <p:nvPr>
            <p:ph type="ftr" sz="quarter" idx="10"/>
          </p:nvPr>
        </p:nvSpPr>
        <p:spPr>
          <a:xfrm rot="16200000">
            <a:off x="6195040" y="2598047"/>
            <a:ext cx="5184577" cy="365760"/>
          </a:xfrm>
        </p:spPr>
        <p:txBody>
          <a:bodyPr/>
          <a:lstStyle/>
          <a:p>
            <a:r>
              <a:rPr lang="fr-BE" dirty="0" smtClean="0"/>
              <a:t>Techniques de documentation et communication</a:t>
            </a:r>
            <a:endParaRPr lang="en-US" dirty="0" smtClean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381128" y="1412776"/>
            <a:ext cx="3863280" cy="4968552"/>
          </a:xfrm>
        </p:spPr>
        <p:txBody>
          <a:bodyPr/>
          <a:lstStyle>
            <a:lvl1pPr>
              <a:buSzPct val="120000"/>
              <a:defRPr sz="2400"/>
            </a:lvl1pPr>
            <a:lvl2pPr>
              <a:buClr>
                <a:schemeClr val="tx2"/>
              </a:buClr>
              <a:buSzPct val="120000"/>
              <a:defRPr sz="2000"/>
            </a:lvl2pPr>
            <a:lvl3pPr>
              <a:buClr>
                <a:schemeClr val="accent1"/>
              </a:buClr>
              <a:buSzPct val="120000"/>
              <a:defRPr sz="1800"/>
            </a:lvl3pPr>
            <a:lvl4pPr>
              <a:buClr>
                <a:schemeClr val="tx2"/>
              </a:buClr>
              <a:buSzPct val="120000"/>
              <a:defRPr sz="1600"/>
            </a:lvl4pPr>
            <a:lvl5pPr marL="1554480" indent="-228600">
              <a:defRPr lang="en-US" sz="14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3791272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2060848"/>
            <a:ext cx="3791272" cy="4320479"/>
          </a:xfrm>
        </p:spPr>
        <p:txBody>
          <a:bodyPr/>
          <a:lstStyle>
            <a:lvl1pPr marL="342900" indent="-22860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 sz="2000"/>
            </a:lvl1pPr>
            <a:lvl2pPr>
              <a:buClr>
                <a:schemeClr val="tx2"/>
              </a:buClr>
              <a:buSzPct val="120000"/>
              <a:defRPr sz="2000"/>
            </a:lvl2pPr>
            <a:lvl3pPr>
              <a:buClr>
                <a:schemeClr val="accent1"/>
              </a:buClr>
              <a:buSzPct val="120000"/>
              <a:defRPr sz="1800"/>
            </a:lvl3pPr>
            <a:lvl4pPr>
              <a:buClr>
                <a:schemeClr val="tx2"/>
              </a:buClr>
              <a:buSzPct val="120000"/>
              <a:defRPr sz="1600"/>
            </a:lvl4pPr>
            <a:lvl5pPr marL="1554480" indent="-228600">
              <a:defRPr lang="en-US" sz="16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412776"/>
            <a:ext cx="382480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060848"/>
            <a:ext cx="3824808" cy="4320479"/>
          </a:xfrm>
        </p:spPr>
        <p:txBody>
          <a:bodyPr/>
          <a:lstStyle>
            <a:lvl1pPr marL="342900" indent="-228600">
              <a:defRPr lang="fr-F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>
              <a:defRPr lang="fr-F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>
              <a:defRPr lang="fr-FR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>
              <a:defRPr lang="fr-FR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buClr>
                <a:schemeClr val="accent1"/>
              </a:buClr>
              <a:buSzPct val="120000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Modifiez les styles du texte du masque</a:t>
            </a:r>
          </a:p>
          <a:p>
            <a:pPr marL="342900" lvl="1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Deuxième niveau</a:t>
            </a:r>
          </a:p>
          <a:p>
            <a:pPr marL="342900" lvl="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Troisième niveau</a:t>
            </a:r>
          </a:p>
          <a:p>
            <a:pPr marL="342900" lvl="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Quatrième niveau</a:t>
            </a:r>
          </a:p>
          <a:p>
            <a:pPr marL="342900" lvl="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3"/>
          </p:nvPr>
        </p:nvSpPr>
        <p:spPr>
          <a:xfrm rot="16200000">
            <a:off x="6246015" y="2547073"/>
            <a:ext cx="5082628" cy="365760"/>
          </a:xfrm>
          <a:prstGeom prst="rect">
            <a:avLst/>
          </a:prstGeom>
        </p:spPr>
        <p:txBody>
          <a:bodyPr/>
          <a:lstStyle>
            <a:lvl1pPr>
              <a:defRPr sz="1300" b="0" baseline="0">
                <a:solidFill>
                  <a:srgbClr val="278989"/>
                </a:solidFill>
              </a:defRPr>
            </a:lvl1pPr>
          </a:lstStyle>
          <a:p>
            <a:r>
              <a:rPr lang="fr-BE" dirty="0" smtClean="0"/>
              <a:t>Techniques de documentation et communication</a:t>
            </a:r>
            <a:endParaRPr lang="en-US" dirty="0" smtClean="0"/>
          </a:p>
          <a:p>
            <a:r>
              <a:rPr lang="fr-BE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+mj-lt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0"/>
          </p:nvPr>
        </p:nvSpPr>
        <p:spPr>
          <a:xfrm rot="16200000">
            <a:off x="6195040" y="2598047"/>
            <a:ext cx="5184577" cy="365760"/>
          </a:xfrm>
        </p:spPr>
        <p:txBody>
          <a:bodyPr/>
          <a:lstStyle/>
          <a:p>
            <a:r>
              <a:rPr lang="fr-BE" dirty="0" smtClean="0"/>
              <a:t>Techniques de documentation et communication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0"/>
          </p:nvPr>
        </p:nvSpPr>
        <p:spPr>
          <a:xfrm rot="16200000">
            <a:off x="6195040" y="2598047"/>
            <a:ext cx="5184577" cy="365760"/>
          </a:xfrm>
        </p:spPr>
        <p:txBody>
          <a:bodyPr/>
          <a:lstStyle/>
          <a:p>
            <a:r>
              <a:rPr lang="fr-BE" dirty="0" smtClean="0"/>
              <a:t>Techniques de documentation et communication</a:t>
            </a:r>
            <a:endParaRPr lang="en-US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709936"/>
            <a:ext cx="7992888" cy="1143000"/>
          </a:xfrm>
        </p:spPr>
        <p:txBody>
          <a:bodyPr/>
          <a:lstStyle>
            <a:lvl1pPr algn="ctr">
              <a:defRPr sz="4000">
                <a:latin typeface="+mn-lt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9928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412776"/>
            <a:ext cx="7992888" cy="4988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278989"/>
            </a:solidFill>
          </a:ln>
        </p:spPr>
        <p:txBody>
          <a:bodyPr vert="horz" lIns="0" tIns="0" rIns="0" bIns="0" rtlCol="0" anchor="ctr"/>
          <a:lstStyle>
            <a:lvl1pPr algn="ctr">
              <a:defRPr sz="1500" b="1" baseline="0">
                <a:solidFill>
                  <a:srgbClr val="278989"/>
                </a:solidFill>
              </a:defRPr>
            </a:lvl1pPr>
          </a:lstStyle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195040" y="2598047"/>
            <a:ext cx="5184577" cy="365760"/>
          </a:xfrm>
          <a:prstGeom prst="rect">
            <a:avLst/>
          </a:prstGeom>
        </p:spPr>
        <p:txBody>
          <a:bodyPr/>
          <a:lstStyle>
            <a:lvl1pPr>
              <a:defRPr sz="1300" b="0" baseline="0">
                <a:solidFill>
                  <a:srgbClr val="278989"/>
                </a:solidFill>
              </a:defRPr>
            </a:lvl1pPr>
          </a:lstStyle>
          <a:p>
            <a:r>
              <a:rPr lang="fr-BE" dirty="0" smtClean="0"/>
              <a:t>Techniques de documentation et communication</a:t>
            </a:r>
            <a:endParaRPr lang="en-US" dirty="0" smtClean="0"/>
          </a:p>
          <a:p>
            <a:r>
              <a:rPr lang="fr-BE" dirty="0" smtClean="0"/>
              <a:t> </a:t>
            </a:r>
            <a:endParaRPr lang="en-US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83" y="6255593"/>
            <a:ext cx="1963713" cy="602407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200" b="0" kern="1200" cap="none" spc="-100" baseline="0">
          <a:ln>
            <a:noFill/>
          </a:ln>
          <a:solidFill>
            <a:schemeClr val="tx2"/>
          </a:solidFill>
          <a:effectLst/>
          <a:latin typeface="Arial Rounded MT Bold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SzPct val="12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tx2"/>
        </a:buClr>
        <a:buSzPct val="12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1"/>
        </a:buClr>
        <a:buSzPct val="12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tx2"/>
        </a:buClr>
        <a:buSzPct val="12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1"/>
        </a:buClr>
        <a:buSzPct val="12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altLang="en-US" dirty="0"/>
              <a:t>Article d’un périodique sous format papier</a:t>
            </a:r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67ED75-B537-4810-9364-B7D9FE7FDC55}" type="slidenum">
              <a:rPr lang="fr-BE" smtClean="0"/>
              <a:pPr/>
              <a:t>1</a:t>
            </a:fld>
            <a:endParaRPr lang="fr-BE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620000" cy="1296144"/>
          </a:xfrm>
        </p:spPr>
        <p:txBody>
          <a:bodyPr/>
          <a:lstStyle/>
          <a:p>
            <a:r>
              <a:rPr lang="fr-BE" altLang="en-US" dirty="0"/>
              <a:t>Rédaction des références bibliographiques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97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sz="3400" dirty="0"/>
              <a:t>Article d’un périodique sous format papier</a:t>
            </a:r>
            <a:endParaRPr lang="en-US" sz="3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fr-BE" altLang="en-US" u="sng" dirty="0"/>
              <a:t>Norme ISO 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dirty="0"/>
              <a:t>NOM, Prénom de l'auteur. Titre de l'article. </a:t>
            </a:r>
            <a:r>
              <a:rPr lang="fr-FR" altLang="en-US" i="1" dirty="0" smtClean="0"/>
              <a:t>Titre </a:t>
            </a:r>
            <a:r>
              <a:rPr lang="fr-FR" altLang="en-US" i="1" dirty="0"/>
              <a:t>de la revue</a:t>
            </a:r>
            <a:r>
              <a:rPr lang="fr-FR" altLang="en-US" dirty="0"/>
              <a:t> (ou son </a:t>
            </a:r>
            <a:r>
              <a:rPr lang="fr-FR" altLang="en-US" i="1" dirty="0"/>
              <a:t>abréviation </a:t>
            </a:r>
            <a:r>
              <a:rPr lang="fr-FR" altLang="en-US" i="1" dirty="0" smtClean="0"/>
              <a:t>conventionnelle</a:t>
            </a:r>
            <a:r>
              <a:rPr lang="fr-FR" altLang="en-US" dirty="0"/>
              <a:t>). Année, volume (n° du fascicule), </a:t>
            </a:r>
            <a:r>
              <a:rPr lang="fr-FR" altLang="en-US" dirty="0" smtClean="0"/>
              <a:t>première-dernière </a:t>
            </a:r>
            <a:r>
              <a:rPr lang="fr-FR" altLang="en-US" dirty="0"/>
              <a:t>pages.</a:t>
            </a:r>
          </a:p>
          <a:p>
            <a:pPr>
              <a:spcBef>
                <a:spcPct val="30000"/>
              </a:spcBef>
              <a:buFontTx/>
              <a:buNone/>
            </a:pPr>
            <a:r>
              <a:rPr lang="fr-BE" altLang="en-US" u="sng" dirty="0"/>
              <a:t>Norme AMS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dirty="0"/>
              <a:t>Prénom Nom de l'auteur, </a:t>
            </a:r>
            <a:r>
              <a:rPr lang="fr-FR" altLang="en-US" i="1" dirty="0"/>
              <a:t>Titre de l'article</a:t>
            </a:r>
            <a:r>
              <a:rPr lang="fr-FR" altLang="en-US" dirty="0"/>
              <a:t>, Titre de </a:t>
            </a:r>
            <a:r>
              <a:rPr lang="fr-FR" altLang="en-US" dirty="0" smtClean="0"/>
              <a:t>la </a:t>
            </a:r>
            <a:r>
              <a:rPr lang="fr-FR" altLang="en-US" dirty="0"/>
              <a:t>revue (ou son </a:t>
            </a:r>
            <a:r>
              <a:rPr lang="fr-FR" altLang="en-US" dirty="0" smtClean="0"/>
              <a:t>abréviation conventionnelle</a:t>
            </a:r>
            <a:r>
              <a:rPr lang="fr-FR" altLang="en-US" dirty="0"/>
              <a:t>) </a:t>
            </a:r>
            <a:r>
              <a:rPr lang="fr-FR" altLang="en-US" b="1" dirty="0" smtClean="0"/>
              <a:t>volume</a:t>
            </a:r>
            <a:r>
              <a:rPr lang="fr-FR" altLang="en-US" dirty="0" smtClean="0"/>
              <a:t> </a:t>
            </a:r>
            <a:r>
              <a:rPr lang="fr-FR" altLang="en-US" dirty="0"/>
              <a:t>(année), n° du fascicule, </a:t>
            </a:r>
            <a:r>
              <a:rPr lang="fr-FR" altLang="en-US" dirty="0" smtClean="0"/>
              <a:t>première-dernière </a:t>
            </a:r>
            <a:r>
              <a:rPr lang="fr-FR" altLang="en-US" dirty="0"/>
              <a:t>pages.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066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Article d’un périodique : exemple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  <p:pic>
        <p:nvPicPr>
          <p:cNvPr id="7" name="Picture 12" descr="jmaa00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6425" y="1412776"/>
            <a:ext cx="3152775" cy="4524375"/>
          </a:xfr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13" descr="jmaa004"/>
          <p:cNvPicPr>
            <a:picLocks noGrp="1" noChangeAspect="1" noChangeArrowheads="1"/>
          </p:cNvPicPr>
          <p:nvPr>
            <p:ph sz="half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31556" y="1412776"/>
            <a:ext cx="2962275" cy="4524375"/>
          </a:xfr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10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/>
              <a:t>Article d’un périodique : exemple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fr-BE" altLang="en-US" u="sng" dirty="0"/>
              <a:t>Norme ISO 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dirty="0"/>
              <a:t>NOM, Prénom de l'auteur. Titre de l'article. </a:t>
            </a:r>
            <a:r>
              <a:rPr lang="fr-FR" altLang="en-US" i="1" dirty="0"/>
              <a:t>Titre de la </a:t>
            </a:r>
            <a:r>
              <a:rPr lang="fr-FR" altLang="en-US" i="1" dirty="0" smtClean="0"/>
              <a:t>revue</a:t>
            </a:r>
            <a:r>
              <a:rPr lang="fr-FR" altLang="en-US" dirty="0" smtClean="0"/>
              <a:t> </a:t>
            </a:r>
            <a:r>
              <a:rPr lang="fr-FR" altLang="en-US" dirty="0"/>
              <a:t>(ou son </a:t>
            </a:r>
            <a:r>
              <a:rPr lang="fr-FR" altLang="en-US" i="1" dirty="0"/>
              <a:t>abréviation conventionnelle</a:t>
            </a:r>
            <a:r>
              <a:rPr lang="fr-FR" altLang="en-US" dirty="0"/>
              <a:t>). Année, volume </a:t>
            </a:r>
            <a:r>
              <a:rPr lang="fr-FR" altLang="en-US" dirty="0" smtClean="0"/>
              <a:t>(</a:t>
            </a:r>
            <a:r>
              <a:rPr lang="fr-FR" altLang="en-US" dirty="0"/>
              <a:t>n° du fascicule), première-dernière pages.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fr-BE" altLang="en-US" u="sng" dirty="0"/>
              <a:t>Dans notre cas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dirty="0"/>
              <a:t>KRAUSSHAR, R. S. et J. RYAN. </a:t>
            </a:r>
            <a:r>
              <a:rPr lang="fr-FR" altLang="en-US" dirty="0" err="1"/>
              <a:t>Some</a:t>
            </a:r>
            <a:r>
              <a:rPr lang="fr-FR" altLang="en-US" dirty="0"/>
              <a:t> </a:t>
            </a:r>
            <a:r>
              <a:rPr lang="fr-FR" altLang="en-US" dirty="0" err="1"/>
              <a:t>conformally</a:t>
            </a:r>
            <a:r>
              <a:rPr lang="fr-FR" altLang="en-US" dirty="0"/>
              <a:t> flat </a:t>
            </a:r>
            <a:r>
              <a:rPr lang="fr-FR" altLang="en-US" dirty="0" smtClean="0"/>
              <a:t>spin </a:t>
            </a:r>
            <a:r>
              <a:rPr lang="fr-FR" altLang="en-US" dirty="0"/>
              <a:t>manifolds, Dirac </a:t>
            </a:r>
            <a:r>
              <a:rPr lang="fr-FR" altLang="en-US" dirty="0" err="1"/>
              <a:t>operators</a:t>
            </a:r>
            <a:r>
              <a:rPr lang="fr-FR" altLang="en-US" dirty="0"/>
              <a:t> </a:t>
            </a:r>
            <a:r>
              <a:rPr lang="fr-FR" altLang="en-US" dirty="0" smtClean="0"/>
              <a:t>and </a:t>
            </a:r>
            <a:r>
              <a:rPr lang="fr-FR" altLang="en-US" dirty="0" err="1" smtClean="0"/>
              <a:t>automorphic</a:t>
            </a:r>
            <a:r>
              <a:rPr lang="fr-FR" altLang="en-US" dirty="0" smtClean="0"/>
              <a:t> </a:t>
            </a:r>
            <a:r>
              <a:rPr lang="fr-FR" altLang="en-US" dirty="0" err="1"/>
              <a:t>forms</a:t>
            </a:r>
            <a:r>
              <a:rPr lang="fr-FR" altLang="en-US" dirty="0"/>
              <a:t>. </a:t>
            </a:r>
            <a:r>
              <a:rPr lang="fr-FR" altLang="en-US" i="1" dirty="0" smtClean="0"/>
              <a:t>Journal </a:t>
            </a:r>
            <a:r>
              <a:rPr lang="fr-FR" altLang="en-US" i="1" dirty="0"/>
              <a:t>of </a:t>
            </a:r>
            <a:r>
              <a:rPr lang="fr-FR" altLang="en-US" i="1" dirty="0" err="1"/>
              <a:t>Mathematical</a:t>
            </a:r>
            <a:r>
              <a:rPr lang="fr-FR" altLang="en-US" i="1" dirty="0"/>
              <a:t> </a:t>
            </a:r>
            <a:r>
              <a:rPr lang="fr-FR" altLang="en-US" i="1" dirty="0" err="1"/>
              <a:t>Analysis</a:t>
            </a:r>
            <a:r>
              <a:rPr lang="fr-FR" altLang="en-US" i="1" dirty="0"/>
              <a:t> and Applications</a:t>
            </a:r>
            <a:r>
              <a:rPr lang="fr-FR" altLang="en-US" dirty="0"/>
              <a:t>. </a:t>
            </a:r>
            <a:r>
              <a:rPr lang="fr-FR" altLang="en-US" dirty="0" smtClean="0"/>
              <a:t>2007, 325(1</a:t>
            </a:r>
            <a:r>
              <a:rPr lang="fr-FR" altLang="en-US" dirty="0"/>
              <a:t>), p. 359-376.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475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Article d’un périodique : exemple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</a:pPr>
            <a:r>
              <a:rPr lang="fr-BE" altLang="en-US" u="sng" dirty="0"/>
              <a:t>Norme AMS</a:t>
            </a:r>
            <a:r>
              <a:rPr lang="fr-BE" altLang="en-US" dirty="0"/>
              <a:t> :</a:t>
            </a:r>
          </a:p>
          <a:p>
            <a:pPr marL="0" indent="0">
              <a:spcBef>
                <a:spcPct val="0"/>
              </a:spcBef>
              <a:buNone/>
            </a:pPr>
            <a:r>
              <a:rPr lang="fr-FR" altLang="en-US" dirty="0"/>
              <a:t>Prénom Nom de l'auteur, </a:t>
            </a:r>
            <a:r>
              <a:rPr lang="fr-FR" altLang="en-US" i="1" dirty="0"/>
              <a:t>Titre de l'article</a:t>
            </a:r>
            <a:r>
              <a:rPr lang="fr-FR" altLang="en-US" dirty="0"/>
              <a:t>, Titre de la revue </a:t>
            </a:r>
            <a:r>
              <a:rPr lang="fr-FR" altLang="en-US" dirty="0" smtClean="0"/>
              <a:t>(</a:t>
            </a:r>
            <a:r>
              <a:rPr lang="fr-FR" altLang="en-US" dirty="0"/>
              <a:t>ou son abréviation conventionnelle) </a:t>
            </a:r>
            <a:r>
              <a:rPr lang="fr-FR" altLang="en-US" b="1" dirty="0"/>
              <a:t>volume</a:t>
            </a:r>
            <a:r>
              <a:rPr lang="fr-FR" altLang="en-US" dirty="0"/>
              <a:t> (année</a:t>
            </a:r>
            <a:r>
              <a:rPr lang="fr-FR" altLang="en-US" dirty="0" smtClean="0"/>
              <a:t>), n</a:t>
            </a:r>
            <a:r>
              <a:rPr lang="fr-FR" altLang="en-US" dirty="0"/>
              <a:t>° du fascicule, première-dernière pages.</a:t>
            </a:r>
          </a:p>
          <a:p>
            <a:pPr marL="609600" indent="-609600">
              <a:spcBef>
                <a:spcPct val="70000"/>
              </a:spcBef>
              <a:buFontTx/>
              <a:buNone/>
            </a:pPr>
            <a:r>
              <a:rPr lang="fr-BE" altLang="en-US" u="sng" dirty="0"/>
              <a:t>Dans notre cas</a:t>
            </a:r>
            <a:r>
              <a:rPr lang="fr-BE" altLang="en-US" dirty="0"/>
              <a:t> :</a:t>
            </a:r>
          </a:p>
          <a:p>
            <a:pPr marL="0" indent="0">
              <a:spcBef>
                <a:spcPct val="0"/>
              </a:spcBef>
              <a:buNone/>
            </a:pPr>
            <a:r>
              <a:rPr lang="fr-FR" altLang="en-US" dirty="0"/>
              <a:t>R. S. </a:t>
            </a:r>
            <a:r>
              <a:rPr lang="fr-FR" altLang="en-US" dirty="0" err="1"/>
              <a:t>Krau</a:t>
            </a:r>
            <a:r>
              <a:rPr lang="en-US" altLang="en-US" dirty="0">
                <a:cs typeface="Arial" panose="020B0604020202020204" pitchFamily="34" charset="0"/>
              </a:rPr>
              <a:t>ß</a:t>
            </a:r>
            <a:r>
              <a:rPr lang="fr-FR" altLang="en-US" dirty="0" err="1"/>
              <a:t>har</a:t>
            </a:r>
            <a:r>
              <a:rPr lang="fr-FR" altLang="en-US" dirty="0"/>
              <a:t> et J. Ryan, </a:t>
            </a:r>
            <a:r>
              <a:rPr lang="fr-FR" altLang="en-US" i="1" dirty="0" err="1"/>
              <a:t>Some</a:t>
            </a:r>
            <a:r>
              <a:rPr lang="fr-FR" altLang="en-US" i="1" dirty="0"/>
              <a:t> </a:t>
            </a:r>
            <a:r>
              <a:rPr lang="fr-FR" altLang="en-US" i="1" dirty="0" err="1"/>
              <a:t>conformally</a:t>
            </a:r>
            <a:r>
              <a:rPr lang="fr-FR" altLang="en-US" i="1" dirty="0"/>
              <a:t> flat spin </a:t>
            </a:r>
            <a:r>
              <a:rPr lang="fr-FR" altLang="en-US" i="1" dirty="0" smtClean="0"/>
              <a:t>manifolds</a:t>
            </a:r>
            <a:r>
              <a:rPr lang="fr-FR" altLang="en-US" i="1" dirty="0"/>
              <a:t>, Dirac </a:t>
            </a:r>
            <a:r>
              <a:rPr lang="fr-FR" altLang="en-US" i="1" dirty="0" err="1"/>
              <a:t>operators</a:t>
            </a:r>
            <a:r>
              <a:rPr lang="fr-FR" altLang="en-US" i="1" dirty="0"/>
              <a:t> and </a:t>
            </a:r>
            <a:r>
              <a:rPr lang="fr-FR" altLang="en-US" i="1" dirty="0" err="1"/>
              <a:t>automorphic</a:t>
            </a:r>
            <a:r>
              <a:rPr lang="fr-FR" altLang="en-US" i="1" dirty="0"/>
              <a:t> </a:t>
            </a:r>
            <a:r>
              <a:rPr lang="fr-FR" altLang="en-US" i="1" dirty="0" err="1"/>
              <a:t>forms</a:t>
            </a:r>
            <a:r>
              <a:rPr lang="fr-FR" altLang="en-US" dirty="0"/>
              <a:t>, Journal </a:t>
            </a:r>
            <a:r>
              <a:rPr lang="fr-FR" altLang="en-US" dirty="0" smtClean="0"/>
              <a:t>of </a:t>
            </a:r>
            <a:r>
              <a:rPr lang="fr-FR" altLang="en-US" dirty="0" err="1"/>
              <a:t>Mathematical</a:t>
            </a:r>
            <a:r>
              <a:rPr lang="fr-FR" altLang="en-US" dirty="0"/>
              <a:t> </a:t>
            </a:r>
            <a:r>
              <a:rPr lang="fr-FR" altLang="en-US" dirty="0" err="1"/>
              <a:t>Analysis</a:t>
            </a:r>
            <a:r>
              <a:rPr lang="fr-FR" altLang="en-US" dirty="0"/>
              <a:t> and Applications </a:t>
            </a:r>
            <a:r>
              <a:rPr lang="fr-FR" altLang="en-US" b="1" dirty="0"/>
              <a:t>325</a:t>
            </a:r>
            <a:r>
              <a:rPr lang="fr-FR" altLang="en-US" dirty="0"/>
              <a:t> (2007</a:t>
            </a:r>
            <a:r>
              <a:rPr lang="fr-FR" altLang="en-US" dirty="0" smtClean="0"/>
              <a:t>), n</a:t>
            </a:r>
            <a:r>
              <a:rPr lang="fr-FR" altLang="en-US" dirty="0"/>
              <a:t>° </a:t>
            </a:r>
            <a:r>
              <a:rPr lang="fr-FR" altLang="en-US" dirty="0" smtClean="0"/>
              <a:t>1, 359-376</a:t>
            </a:r>
            <a:r>
              <a:rPr lang="fr-FR" altLang="en-US" dirty="0"/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477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Personnalisé 5">
      <a:dk1>
        <a:srgbClr val="2F2B20"/>
      </a:dk1>
      <a:lt1>
        <a:srgbClr val="FFFFFF"/>
      </a:lt1>
      <a:dk2>
        <a:srgbClr val="3C4457"/>
      </a:dk2>
      <a:lt2>
        <a:srgbClr val="FBBE34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Personnalisé 1">
      <a:majorFont>
        <a:latin typeface="Source Sans Pro"/>
        <a:ea typeface=""/>
        <a:cs typeface=""/>
      </a:majorFont>
      <a:minorFont>
        <a:latin typeface="Source San Pro"/>
        <a:ea typeface=""/>
        <a:cs typeface="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13357</TotalTime>
  <Words>285</Words>
  <Application>Microsoft Office PowerPoint</Application>
  <PresentationFormat>Affichage à l'écran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Arial Rounded MT Bold</vt:lpstr>
      <vt:lpstr>Calibri</vt:lpstr>
      <vt:lpstr>Source San Pro</vt:lpstr>
      <vt:lpstr>Source Sans Pro</vt:lpstr>
      <vt:lpstr>Contiguïté</vt:lpstr>
      <vt:lpstr>Rédaction des références bibliographiques</vt:lpstr>
      <vt:lpstr>Article d’un périodique sous format papier</vt:lpstr>
      <vt:lpstr>Article d’un périodique : exemple</vt:lpstr>
      <vt:lpstr>Article d’un périodique : exemple</vt:lpstr>
      <vt:lpstr>Article d’un périodique : exemple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Laurence Richelle</dc:creator>
  <cp:lastModifiedBy>Fabienne Prosmans</cp:lastModifiedBy>
  <cp:revision>1305</cp:revision>
  <cp:lastPrinted>2016-11-29T10:36:28Z</cp:lastPrinted>
  <dcterms:created xsi:type="dcterms:W3CDTF">2014-10-28T10:20:46Z</dcterms:created>
  <dcterms:modified xsi:type="dcterms:W3CDTF">2018-02-01T08:11:23Z</dcterms:modified>
</cp:coreProperties>
</file>