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77" d="100"/>
          <a:sy n="77" d="100"/>
        </p:scale>
        <p:origin x="90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0621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 sz="2800"/>
            </a:lvl1pPr>
            <a:lvl2pPr>
              <a:buClr>
                <a:schemeClr val="tx2"/>
              </a:buClr>
              <a:buSzPct val="120000"/>
              <a:defRPr sz="2400"/>
            </a:lvl2pPr>
            <a:lvl3pPr>
              <a:buClr>
                <a:schemeClr val="accent1"/>
              </a:buClr>
              <a:buSzPct val="120000"/>
              <a:defRPr sz="2000"/>
            </a:lvl3pPr>
            <a:lvl4pPr>
              <a:buClr>
                <a:schemeClr val="tx2"/>
              </a:buClr>
              <a:buSzPct val="120000"/>
              <a:defRPr sz="1600"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381128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09936"/>
            <a:ext cx="7992888" cy="11430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altLang="en-US" dirty="0"/>
              <a:t>Documents électroniques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296144"/>
          </a:xfrm>
        </p:spPr>
        <p:txBody>
          <a:bodyPr/>
          <a:lstStyle/>
          <a:p>
            <a:r>
              <a:rPr lang="fr-BE" altLang="en-US" dirty="0"/>
              <a:t>Rédaction des références 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Documents électroniques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en-US" dirty="0"/>
              <a:t>Les références bibliographiques des documents électroniques suivent les mêmes règles que les documents imprimés. </a:t>
            </a:r>
          </a:p>
          <a:p>
            <a:pPr>
              <a:spcBef>
                <a:spcPct val="50000"/>
              </a:spcBef>
            </a:pPr>
            <a:r>
              <a:rPr lang="fr-FR" altLang="en-US" dirty="0"/>
              <a:t>On ajoute simplement à la fin (avant l'ISBN pour la norme ISO) l'URL et la date de consultation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481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E-book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BE" altLang="en-US" smtClean="0"/>
              <a:t>MITTAG-LEFFLER, </a:t>
            </a:r>
            <a:r>
              <a:rPr lang="fr-BE" altLang="en-US" dirty="0"/>
              <a:t>G. </a:t>
            </a:r>
            <a:r>
              <a:rPr lang="fr-BE" altLang="en-US" i="1" dirty="0"/>
              <a:t>Niels Henrik Abel</a:t>
            </a:r>
            <a:r>
              <a:rPr lang="fr-BE" altLang="en-US" dirty="0"/>
              <a:t>. Paris : La revue du mois, 1907. 48 </a:t>
            </a:r>
            <a:r>
              <a:rPr lang="fr-BE" altLang="en-US" dirty="0" smtClean="0"/>
              <a:t>p. </a:t>
            </a:r>
            <a:r>
              <a:rPr lang="fr-FR" altLang="en-US" dirty="0" smtClean="0"/>
              <a:t>Disponible via l'URL </a:t>
            </a:r>
            <a:r>
              <a:rPr lang="fr-FR" altLang="en-US" b="1" dirty="0" smtClean="0">
                <a:latin typeface="Courier New" panose="02070309020205020404" pitchFamily="49" charset="0"/>
              </a:rPr>
              <a:t>&lt;https</a:t>
            </a:r>
            <a:r>
              <a:rPr lang="fr-FR" altLang="en-US" b="1" dirty="0">
                <a:latin typeface="Courier New" panose="02070309020205020404" pitchFamily="49" charset="0"/>
              </a:rPr>
              <a:t>://</a:t>
            </a:r>
            <a:r>
              <a:rPr lang="fr-FR" altLang="en-US" b="1" dirty="0" smtClean="0">
                <a:latin typeface="Courier New" panose="02070309020205020404" pitchFamily="49" charset="0"/>
              </a:rPr>
              <a:t>projecteuclid.org/eucl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b="1" dirty="0" err="1" smtClean="0">
                <a:latin typeface="Courier New" panose="02070309020205020404" pitchFamily="49" charset="0"/>
              </a:rPr>
              <a:t>id.chmm</a:t>
            </a:r>
            <a:r>
              <a:rPr lang="fr-FR" altLang="en-US" b="1" dirty="0" smtClean="0">
                <a:latin typeface="Courier New" panose="02070309020205020404" pitchFamily="49" charset="0"/>
              </a:rPr>
              <a:t>/1263311867</a:t>
            </a:r>
            <a:r>
              <a:rPr lang="fr-FR" altLang="en-US" b="1" dirty="0">
                <a:latin typeface="Courier New" panose="02070309020205020404" pitchFamily="49" charset="0"/>
              </a:rPr>
              <a:t>&gt;</a:t>
            </a:r>
            <a:r>
              <a:rPr lang="fr-FR" altLang="en-US" dirty="0" smtClean="0"/>
              <a:t> (consulté le 30 janvier 2018).</a:t>
            </a:r>
          </a:p>
          <a:p>
            <a:pPr>
              <a:lnSpc>
                <a:spcPct val="90000"/>
              </a:lnSpc>
              <a:buNone/>
            </a:pPr>
            <a:r>
              <a:rPr lang="fr-BE" altLang="en-US" u="sng" dirty="0" smtClean="0"/>
              <a:t>Norme </a:t>
            </a:r>
            <a:r>
              <a:rPr lang="fr-BE" altLang="en-US" u="sng" dirty="0"/>
              <a:t>AMS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 smtClean="0"/>
              <a:t>G. </a:t>
            </a:r>
            <a:r>
              <a:rPr lang="fr-FR" altLang="en-US" dirty="0" err="1" smtClean="0"/>
              <a:t>Mittag-Leffler</a:t>
            </a:r>
            <a:r>
              <a:rPr lang="fr-FR" altLang="en-US" dirty="0" smtClean="0"/>
              <a:t>, </a:t>
            </a:r>
            <a:r>
              <a:rPr lang="fr-BE" altLang="en-US" i="1" dirty="0"/>
              <a:t>Niels Henrik Abel</a:t>
            </a:r>
            <a:r>
              <a:rPr lang="fr-FR" altLang="en-US" dirty="0" smtClean="0"/>
              <a:t>, La revue du mois, Paris, 1907, </a:t>
            </a:r>
            <a:r>
              <a:rPr lang="fr-FR" altLang="en-US" dirty="0"/>
              <a:t>disponible via </a:t>
            </a:r>
            <a:r>
              <a:rPr lang="fr-FR" altLang="en-US" dirty="0" smtClean="0"/>
              <a:t>l'URL </a:t>
            </a:r>
            <a:r>
              <a:rPr lang="fr-FR" altLang="en-US" b="1" dirty="0" smtClean="0">
                <a:latin typeface="Courier New" panose="02070309020205020404" pitchFamily="49" charset="0"/>
              </a:rPr>
              <a:t>&lt;https</a:t>
            </a:r>
            <a:r>
              <a:rPr lang="fr-FR" altLang="en-US" b="1" dirty="0">
                <a:latin typeface="Courier New" panose="02070309020205020404" pitchFamily="49" charset="0"/>
              </a:rPr>
              <a:t>://</a:t>
            </a:r>
            <a:r>
              <a:rPr lang="fr-FR" altLang="en-US" b="1" dirty="0" smtClean="0">
                <a:latin typeface="Courier New" panose="02070309020205020404" pitchFamily="49" charset="0"/>
              </a:rPr>
              <a:t>projecteuclid.org/euclid.chmm/1263311867&gt;</a:t>
            </a:r>
            <a:r>
              <a:rPr lang="fr-FR" altLang="en-US" dirty="0" smtClean="0"/>
              <a:t>, </a:t>
            </a:r>
            <a:r>
              <a:rPr lang="fr-FR" altLang="en-US" dirty="0"/>
              <a:t>consulté le </a:t>
            </a:r>
            <a:r>
              <a:rPr lang="fr-FR" altLang="en-US" dirty="0" smtClean="0"/>
              <a:t>30 </a:t>
            </a:r>
            <a:r>
              <a:rPr lang="fr-FR" altLang="en-US" dirty="0"/>
              <a:t>janvier </a:t>
            </a:r>
            <a:r>
              <a:rPr lang="fr-FR" altLang="en-US" dirty="0" smtClean="0"/>
              <a:t>2018.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60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600" dirty="0"/>
              <a:t>Article d’un périodique électronique : exemple</a:t>
            </a:r>
            <a:endParaRPr lang="en-US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None/>
            </a:pPr>
            <a:endParaRPr lang="fr-BE" altLang="en-US" u="sng" dirty="0" smtClean="0"/>
          </a:p>
          <a:p>
            <a:pPr>
              <a:spcBef>
                <a:spcPct val="0"/>
              </a:spcBef>
              <a:buNone/>
            </a:pPr>
            <a:r>
              <a:rPr lang="fr-BE" altLang="en-US" u="sng" dirty="0" smtClean="0"/>
              <a:t>Norme </a:t>
            </a:r>
            <a:r>
              <a:rPr lang="fr-BE" altLang="en-US" u="sng" dirty="0"/>
              <a:t>ISO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LAMPRET, Vito. </a:t>
            </a:r>
            <a:r>
              <a:rPr lang="fr-FR" altLang="en-US" dirty="0" err="1"/>
              <a:t>Estimating</a:t>
            </a:r>
            <a:r>
              <a:rPr lang="fr-FR" altLang="en-US" dirty="0"/>
              <a:t> the </a:t>
            </a:r>
            <a:r>
              <a:rPr lang="fr-FR" altLang="en-US" dirty="0" err="1"/>
              <a:t>sequence</a:t>
            </a:r>
            <a:r>
              <a:rPr lang="fr-FR" altLang="en-US" dirty="0"/>
              <a:t> of real binomial </a:t>
            </a:r>
            <a:r>
              <a:rPr lang="fr-FR" altLang="en-US" dirty="0" smtClean="0"/>
              <a:t>coefficients. </a:t>
            </a:r>
            <a:r>
              <a:rPr lang="fr-FR" altLang="en-US" i="1" dirty="0" smtClean="0"/>
              <a:t>Journal </a:t>
            </a:r>
            <a:r>
              <a:rPr lang="fr-FR" altLang="en-US" i="1" dirty="0"/>
              <a:t>of </a:t>
            </a:r>
            <a:r>
              <a:rPr lang="fr-FR" altLang="en-US" i="1" dirty="0" err="1"/>
              <a:t>Inequalities</a:t>
            </a:r>
            <a:r>
              <a:rPr lang="fr-FR" altLang="en-US" i="1" dirty="0"/>
              <a:t> in Pure and </a:t>
            </a:r>
            <a:r>
              <a:rPr lang="fr-FR" altLang="en-US" i="1" dirty="0" err="1"/>
              <a:t>Applied</a:t>
            </a:r>
            <a:r>
              <a:rPr lang="fr-FR" altLang="en-US" i="1" dirty="0"/>
              <a:t> </a:t>
            </a:r>
            <a:r>
              <a:rPr lang="fr-FR" altLang="en-US" i="1" dirty="0" err="1"/>
              <a:t>Mathematics</a:t>
            </a:r>
            <a:r>
              <a:rPr lang="fr-FR" altLang="en-US" dirty="0"/>
              <a:t>. 2006, 7(5</a:t>
            </a:r>
            <a:r>
              <a:rPr lang="fr-FR" altLang="en-US" dirty="0" smtClean="0"/>
              <a:t>), Art</a:t>
            </a:r>
            <a:r>
              <a:rPr lang="fr-FR" altLang="en-US" dirty="0"/>
              <a:t>. 166. Disponible via l'URL </a:t>
            </a:r>
            <a:r>
              <a:rPr lang="fr-FR" altLang="en-US" b="1" dirty="0">
                <a:latin typeface="Courier New" panose="02070309020205020404" pitchFamily="49" charset="0"/>
              </a:rPr>
              <a:t>&lt;http://</a:t>
            </a:r>
            <a:r>
              <a:rPr lang="fr-FR" altLang="en-US" b="1" dirty="0" smtClean="0">
                <a:latin typeface="Courier New" panose="02070309020205020404" pitchFamily="49" charset="0"/>
              </a:rPr>
              <a:t>www.emis.de/journals/JIPAM/images/061_06_JIPAM/061_06_www.pdf</a:t>
            </a:r>
            <a:r>
              <a:rPr lang="fr-FR" altLang="en-US" b="1" dirty="0">
                <a:latin typeface="Courier New" panose="02070309020205020404" pitchFamily="49" charset="0"/>
              </a:rPr>
              <a:t>&gt;</a:t>
            </a:r>
            <a:r>
              <a:rPr lang="fr-FR" altLang="en-US" dirty="0"/>
              <a:t> (consulté le </a:t>
            </a:r>
            <a:r>
              <a:rPr lang="fr-FR" altLang="en-US" dirty="0" smtClean="0"/>
              <a:t>5janvier </a:t>
            </a:r>
            <a:r>
              <a:rPr lang="fr-FR" altLang="en-US" dirty="0"/>
              <a:t>2007).</a:t>
            </a:r>
          </a:p>
          <a:p>
            <a:pPr>
              <a:spcBef>
                <a:spcPct val="50000"/>
              </a:spcBef>
              <a:buNone/>
            </a:pPr>
            <a:endParaRPr lang="fr-BE" altLang="en-US" u="sng" dirty="0"/>
          </a:p>
          <a:p>
            <a:pPr>
              <a:spcBef>
                <a:spcPct val="50000"/>
              </a:spcBef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BE" altLang="en-US" dirty="0"/>
              <a:t>Vito </a:t>
            </a:r>
            <a:r>
              <a:rPr lang="fr-BE" altLang="en-US" dirty="0" err="1"/>
              <a:t>Lampret</a:t>
            </a:r>
            <a:r>
              <a:rPr lang="fr-BE" altLang="en-US" dirty="0"/>
              <a:t>, </a:t>
            </a:r>
            <a:r>
              <a:rPr lang="fr-BE" altLang="en-US" i="1" dirty="0" err="1"/>
              <a:t>Estimating</a:t>
            </a:r>
            <a:r>
              <a:rPr lang="fr-BE" altLang="en-US" i="1" dirty="0"/>
              <a:t> the </a:t>
            </a:r>
            <a:r>
              <a:rPr lang="fr-BE" altLang="en-US" i="1" dirty="0" err="1"/>
              <a:t>sequence</a:t>
            </a:r>
            <a:r>
              <a:rPr lang="fr-BE" altLang="en-US" i="1" dirty="0"/>
              <a:t> of real </a:t>
            </a:r>
            <a:r>
              <a:rPr lang="fr-BE" altLang="en-US" i="1" dirty="0" smtClean="0"/>
              <a:t>binomial coefficients</a:t>
            </a:r>
            <a:r>
              <a:rPr lang="fr-BE" altLang="en-US" dirty="0" smtClean="0"/>
              <a:t>, Journal </a:t>
            </a:r>
            <a:r>
              <a:rPr lang="fr-BE" altLang="en-US" dirty="0"/>
              <a:t>of </a:t>
            </a:r>
            <a:r>
              <a:rPr lang="fr-BE" altLang="en-US" dirty="0" err="1"/>
              <a:t>Inequalities</a:t>
            </a:r>
            <a:r>
              <a:rPr lang="fr-BE" altLang="en-US" dirty="0"/>
              <a:t> in Pure and </a:t>
            </a:r>
            <a:r>
              <a:rPr lang="fr-BE" altLang="en-US" dirty="0" err="1"/>
              <a:t>Applied</a:t>
            </a:r>
            <a:r>
              <a:rPr lang="fr-BE" altLang="en-US" dirty="0"/>
              <a:t> </a:t>
            </a:r>
            <a:r>
              <a:rPr lang="fr-BE" altLang="en-US" dirty="0" err="1"/>
              <a:t>Mathematics</a:t>
            </a:r>
            <a:r>
              <a:rPr lang="fr-BE" altLang="en-US" dirty="0"/>
              <a:t> </a:t>
            </a:r>
            <a:r>
              <a:rPr lang="fr-BE" altLang="en-US" b="1" dirty="0"/>
              <a:t>7</a:t>
            </a:r>
            <a:r>
              <a:rPr lang="fr-BE" altLang="en-US" dirty="0"/>
              <a:t> (2006), n° </a:t>
            </a:r>
            <a:r>
              <a:rPr lang="fr-BE" altLang="en-US" dirty="0" smtClean="0"/>
              <a:t>5, Art</a:t>
            </a:r>
            <a:r>
              <a:rPr lang="fr-BE" altLang="en-US" dirty="0"/>
              <a:t>. 166, disponible via l'URL </a:t>
            </a:r>
            <a:r>
              <a:rPr lang="fr-BE" altLang="en-US" b="1" dirty="0">
                <a:latin typeface="Courier New" panose="02070309020205020404" pitchFamily="49" charset="0"/>
              </a:rPr>
              <a:t>&lt;http://</a:t>
            </a:r>
            <a:r>
              <a:rPr lang="fr-BE" altLang="en-US" b="1" dirty="0" smtClean="0">
                <a:latin typeface="Courier New" panose="02070309020205020404" pitchFamily="49" charset="0"/>
              </a:rPr>
              <a:t>www.emis.de/journals/JIPAM/images/061_06_JIPAM/061_06_www.pdf</a:t>
            </a:r>
            <a:r>
              <a:rPr lang="fr-BE" altLang="en-US" b="1" dirty="0">
                <a:latin typeface="Courier New" panose="02070309020205020404" pitchFamily="49" charset="0"/>
              </a:rPr>
              <a:t>&gt;</a:t>
            </a:r>
            <a:r>
              <a:rPr lang="fr-BE" altLang="en-US" dirty="0"/>
              <a:t>, consulté le </a:t>
            </a:r>
            <a:r>
              <a:rPr lang="fr-BE" altLang="en-US" dirty="0" smtClean="0"/>
              <a:t>5 janvier </a:t>
            </a:r>
            <a:r>
              <a:rPr lang="fr-BE" altLang="en-US" dirty="0"/>
              <a:t>2007.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22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sz="3400" dirty="0"/>
              <a:t>Ordre des références dans la bibliographie</a:t>
            </a:r>
            <a:endParaRPr lang="en-US" sz="3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BE" altLang="en-US" dirty="0"/>
              <a:t>Par ordre alphabétique de noms d’auteurs</a:t>
            </a:r>
          </a:p>
          <a:p>
            <a:pPr>
              <a:lnSpc>
                <a:spcPct val="90000"/>
              </a:lnSpc>
            </a:pPr>
            <a:r>
              <a:rPr lang="fr-BE" altLang="en-US" dirty="0"/>
              <a:t>Par ordre chronologique croissant pour les auteurs ayant écrit plusieurs ouvrages</a:t>
            </a:r>
          </a:p>
          <a:p>
            <a:pPr>
              <a:lnSpc>
                <a:spcPct val="90000"/>
              </a:lnSpc>
            </a:pPr>
            <a:r>
              <a:rPr lang="fr-BE" altLang="en-US" dirty="0"/>
              <a:t>Par ordre alphabétique des titres si plusieurs ouvrages sont  publiés la même année par le même auteur</a:t>
            </a:r>
          </a:p>
          <a:p>
            <a:pPr>
              <a:lnSpc>
                <a:spcPct val="90000"/>
              </a:lnSpc>
            </a:pPr>
            <a:r>
              <a:rPr lang="fr-BE" altLang="en-US" dirty="0"/>
              <a:t>Les documents anonymes sont cités à la fin de la bibliographie par ordre alphabétique des </a:t>
            </a:r>
            <a:r>
              <a:rPr lang="fr-BE" altLang="en-US" dirty="0" smtClean="0"/>
              <a:t>titres</a:t>
            </a: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5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13366</TotalTime>
  <Words>305</Words>
  <Application>Microsoft Office PowerPoint</Application>
  <PresentationFormat>Affichage à l'écran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Courier New</vt:lpstr>
      <vt:lpstr>Source San Pro</vt:lpstr>
      <vt:lpstr>Source Sans Pro</vt:lpstr>
      <vt:lpstr>Contiguïté</vt:lpstr>
      <vt:lpstr>Rédaction des références bibliographiques</vt:lpstr>
      <vt:lpstr>Documents électroniques</vt:lpstr>
      <vt:lpstr>E-book : exemple</vt:lpstr>
      <vt:lpstr>Article d’un périodique électronique : exemple</vt:lpstr>
      <vt:lpstr>Ordre des références dans la bibliographie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1309</cp:revision>
  <cp:lastPrinted>2016-11-29T10:36:28Z</cp:lastPrinted>
  <dcterms:created xsi:type="dcterms:W3CDTF">2014-10-28T10:20:46Z</dcterms:created>
  <dcterms:modified xsi:type="dcterms:W3CDTF">2018-02-01T12:55:23Z</dcterms:modified>
</cp:coreProperties>
</file>