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0621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 sz="2800"/>
            </a:lvl1pPr>
            <a:lvl2pPr>
              <a:buClr>
                <a:schemeClr val="tx2"/>
              </a:buClr>
              <a:buSzPct val="120000"/>
              <a:defRPr sz="2400"/>
            </a:lvl2pPr>
            <a:lvl3pPr>
              <a:buClr>
                <a:schemeClr val="accent1"/>
              </a:buClr>
              <a:buSzPct val="120000"/>
              <a:defRPr sz="2000"/>
            </a:lvl3pPr>
            <a:lvl4pPr>
              <a:buClr>
                <a:schemeClr val="tx2"/>
              </a:buClr>
              <a:buSzPct val="120000"/>
              <a:defRPr sz="1600"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381128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09936"/>
            <a:ext cx="7992888" cy="11430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Monographies imprimées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296144"/>
          </a:xfrm>
        </p:spPr>
        <p:txBody>
          <a:bodyPr/>
          <a:lstStyle/>
          <a:p>
            <a:r>
              <a:rPr lang="fr-BE" altLang="en-US" dirty="0"/>
              <a:t>Rédaction des références 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2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6" descr="Kendig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9300" y="1412776"/>
            <a:ext cx="2867025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Kendig006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3469" y="1412776"/>
            <a:ext cx="2838450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05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. Édition. Ville d'édition : éditeur, année </a:t>
            </a:r>
            <a:r>
              <a:rPr lang="fr-FR" altLang="en-US" dirty="0" smtClean="0"/>
              <a:t>d'édition</a:t>
            </a:r>
            <a:r>
              <a:rPr lang="fr-FR" altLang="en-US" dirty="0"/>
              <a:t>. Nombre de pages. (</a:t>
            </a:r>
            <a:r>
              <a:rPr lang="fr-FR" altLang="en-US" dirty="0" smtClean="0"/>
              <a:t>Collection ; </a:t>
            </a:r>
            <a:r>
              <a:rPr lang="fr-FR" altLang="en-US" dirty="0"/>
              <a:t>n° dans </a:t>
            </a:r>
            <a:r>
              <a:rPr lang="fr-FR" altLang="en-US" dirty="0" smtClean="0"/>
              <a:t>la </a:t>
            </a:r>
            <a:r>
              <a:rPr lang="fr-FR" altLang="en-US" dirty="0"/>
              <a:t>collection).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KENDIG, Keith. </a:t>
            </a:r>
            <a:r>
              <a:rPr lang="en-US" altLang="en-US" i="1" dirty="0"/>
              <a:t>Elementary </a:t>
            </a:r>
            <a:r>
              <a:rPr lang="en-US" altLang="en-US" i="1" dirty="0" smtClean="0"/>
              <a:t>Algebraic Geometry</a:t>
            </a:r>
            <a:r>
              <a:rPr lang="en-US" altLang="en-US" dirty="0"/>
              <a:t>. </a:t>
            </a:r>
            <a:r>
              <a:rPr lang="en-US" altLang="en-US" dirty="0" smtClean="0"/>
              <a:t>New </a:t>
            </a:r>
            <a:r>
              <a:rPr lang="en-US" altLang="en-US" dirty="0"/>
              <a:t>York : Springer-</a:t>
            </a:r>
            <a:r>
              <a:rPr lang="en-US" altLang="en-US" dirty="0" err="1"/>
              <a:t>Verlag</a:t>
            </a:r>
            <a:r>
              <a:rPr lang="en-US" altLang="en-US" dirty="0"/>
              <a:t>, </a:t>
            </a:r>
            <a:r>
              <a:rPr lang="en-US" altLang="en-US" dirty="0" smtClean="0"/>
              <a:t>1977. VIII</a:t>
            </a:r>
            <a:r>
              <a:rPr lang="en-US" altLang="en-US" dirty="0"/>
              <a:t>, 309 p. </a:t>
            </a:r>
            <a:r>
              <a:rPr lang="en-US" altLang="en-US" dirty="0" smtClean="0"/>
              <a:t>(</a:t>
            </a:r>
            <a:r>
              <a:rPr lang="en-US" altLang="en-US" dirty="0"/>
              <a:t>Graduate Texts in Mathematics </a:t>
            </a:r>
            <a:r>
              <a:rPr lang="en-US" altLang="en-US" dirty="0" smtClean="0"/>
              <a:t>; 44</a:t>
            </a:r>
            <a:r>
              <a:rPr lang="en-US" altLang="en-US" dirty="0"/>
              <a:t>). ISBN </a:t>
            </a:r>
            <a:r>
              <a:rPr lang="en-US" altLang="en-US" dirty="0" smtClean="0"/>
              <a:t>0-387-90199-X</a:t>
            </a:r>
            <a:r>
              <a:rPr lang="en-US" altLang="en-US" dirty="0"/>
              <a:t>.</a:t>
            </a:r>
            <a:endParaRPr lang="fr-FR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2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, édition, collection, n° dans </a:t>
            </a:r>
            <a:r>
              <a:rPr lang="fr-FR" altLang="en-US" dirty="0" smtClean="0"/>
              <a:t>la collection</a:t>
            </a:r>
            <a:r>
              <a:rPr lang="fr-FR" altLang="en-US" dirty="0"/>
              <a:t>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</a:t>
            </a:r>
            <a:r>
              <a:rPr lang="fr-FR" altLang="en-US" dirty="0" smtClean="0"/>
              <a:t>année d'édition</a:t>
            </a:r>
            <a:r>
              <a:rPr lang="fr-FR" altLang="en-US" dirty="0"/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Keith </a:t>
            </a:r>
            <a:r>
              <a:rPr lang="en-US" altLang="en-US" dirty="0" err="1"/>
              <a:t>Kendig</a:t>
            </a:r>
            <a:r>
              <a:rPr lang="en-US" altLang="en-US" dirty="0"/>
              <a:t>, </a:t>
            </a:r>
            <a:r>
              <a:rPr lang="en-US" altLang="en-US" i="1" dirty="0"/>
              <a:t>Elementary algebraic </a:t>
            </a:r>
            <a:r>
              <a:rPr lang="en-US" altLang="en-US" i="1" dirty="0" smtClean="0"/>
              <a:t>geometry</a:t>
            </a:r>
            <a:r>
              <a:rPr lang="en-US" altLang="en-US" dirty="0" smtClean="0"/>
              <a:t>, Graduate </a:t>
            </a:r>
            <a:r>
              <a:rPr lang="en-US" altLang="en-US" dirty="0"/>
              <a:t>Texts in Mathematics, n° </a:t>
            </a:r>
            <a:r>
              <a:rPr lang="en-US" altLang="en-US" dirty="0" smtClean="0"/>
              <a:t>44, Springer-</a:t>
            </a:r>
            <a:r>
              <a:rPr lang="en-US" altLang="en-US" dirty="0" err="1" smtClean="0"/>
              <a:t>Verlag</a:t>
            </a:r>
            <a:r>
              <a:rPr lang="en-US" altLang="en-US" dirty="0"/>
              <a:t>, New York, 1977.</a:t>
            </a:r>
            <a:endParaRPr lang="fr-FR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7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3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CIJM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237" y="1412776"/>
            <a:ext cx="3105150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CIJM00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1556" y="1412776"/>
            <a:ext cx="296227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15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 de l’organisme.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. Édition. Ville d'édition : éditeur, année </a:t>
            </a:r>
            <a:r>
              <a:rPr lang="fr-FR" altLang="en-US" dirty="0" smtClean="0"/>
              <a:t>d'édition</a:t>
            </a:r>
            <a:r>
              <a:rPr lang="fr-FR" altLang="en-US" dirty="0"/>
              <a:t>. Nombre de pages. (Collection ; </a:t>
            </a:r>
            <a:r>
              <a:rPr lang="fr-FR" altLang="en-US" dirty="0" smtClean="0"/>
              <a:t>n° dans la </a:t>
            </a:r>
            <a:r>
              <a:rPr lang="fr-FR" altLang="en-US" dirty="0"/>
              <a:t>collection).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COMITÉ INTERNATIONAL DES JEUX </a:t>
            </a:r>
            <a:r>
              <a:rPr lang="fr-FR" altLang="en-US" dirty="0" smtClean="0"/>
              <a:t>MATHÉMATIQUES</a:t>
            </a:r>
            <a:r>
              <a:rPr lang="fr-FR" altLang="en-US" dirty="0"/>
              <a:t>. </a:t>
            </a:r>
            <a:r>
              <a:rPr lang="fr-FR" altLang="en-US" i="1" dirty="0" err="1"/>
              <a:t>Panora</a:t>
            </a:r>
            <a:r>
              <a:rPr lang="fr-FR" altLang="en-US" i="1" dirty="0"/>
              <a:t> Math 4 </a:t>
            </a:r>
            <a:r>
              <a:rPr lang="fr-FR" altLang="en-US" i="1" dirty="0" smtClean="0"/>
              <a:t>: panorama 2006 </a:t>
            </a:r>
            <a:r>
              <a:rPr lang="fr-FR" altLang="en-US" i="1" dirty="0"/>
              <a:t>des </a:t>
            </a:r>
            <a:r>
              <a:rPr lang="fr-FR" altLang="en-US" i="1" dirty="0" smtClean="0"/>
              <a:t>compétitions mathématiques</a:t>
            </a:r>
            <a:r>
              <a:rPr lang="fr-FR" altLang="en-US" dirty="0"/>
              <a:t>. Paris : </a:t>
            </a:r>
            <a:r>
              <a:rPr lang="fr-FR" altLang="en-US" dirty="0" smtClean="0"/>
              <a:t>POLE</a:t>
            </a:r>
            <a:r>
              <a:rPr lang="fr-FR" altLang="en-US" dirty="0"/>
              <a:t>, 2006. 190 p. ISBN 2-84-884-059-5.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60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 de l’organisme,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, édition, collection, n° dans la collection,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année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Comité International des Jeux Mathématiques, </a:t>
            </a:r>
            <a:r>
              <a:rPr lang="fr-FR" altLang="en-US" i="1" dirty="0" err="1" smtClean="0"/>
              <a:t>Panora</a:t>
            </a:r>
            <a:r>
              <a:rPr lang="fr-FR" altLang="en-US" i="1" dirty="0" smtClean="0"/>
              <a:t> </a:t>
            </a:r>
            <a:r>
              <a:rPr lang="fr-FR" altLang="en-US" i="1" dirty="0"/>
              <a:t>Math 4 : panorama 2006 </a:t>
            </a:r>
            <a:r>
              <a:rPr lang="fr-FR" altLang="en-US" i="1" dirty="0" smtClean="0"/>
              <a:t>des compétitions mathématiques</a:t>
            </a:r>
            <a:r>
              <a:rPr lang="fr-FR" altLang="en-US" dirty="0"/>
              <a:t>, POLE, Paris, 2006.</a:t>
            </a:r>
            <a:endParaRPr lang="fr-BE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6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4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Curtis0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475" y="1412776"/>
            <a:ext cx="3114675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Curtis005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7744" y="1412776"/>
            <a:ext cx="3009900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92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4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6" name="Picture 8" descr="Curtis0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455" y="1403665"/>
            <a:ext cx="2951018" cy="45221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7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4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/>
              <a:t>NOM1, Prénom1 et Prénom2 NOM2. </a:t>
            </a:r>
            <a:r>
              <a:rPr lang="fr-FR" altLang="en-US" i="1" dirty="0"/>
              <a:t>Titre de </a:t>
            </a:r>
            <a:r>
              <a:rPr lang="fr-FR" altLang="en-US" i="1" dirty="0" smtClean="0"/>
              <a:t>l'ouvrage </a:t>
            </a:r>
            <a:r>
              <a:rPr lang="fr-FR" altLang="en-US" i="1" dirty="0"/>
              <a:t>: sous-titre</a:t>
            </a:r>
            <a:r>
              <a:rPr lang="fr-FR" altLang="en-US" dirty="0"/>
              <a:t>. Édition. Ville d'édition : </a:t>
            </a:r>
            <a:r>
              <a:rPr lang="fr-FR" altLang="en-US" dirty="0" smtClean="0"/>
              <a:t>éditeur</a:t>
            </a:r>
            <a:r>
              <a:rPr lang="fr-FR" altLang="en-US" dirty="0"/>
              <a:t>, année d'édition. Nombre de pages. </a:t>
            </a:r>
            <a:r>
              <a:rPr lang="fr-FR" altLang="en-US" dirty="0" smtClean="0"/>
              <a:t>(</a:t>
            </a:r>
            <a:r>
              <a:rPr lang="fr-FR" altLang="en-US" dirty="0"/>
              <a:t>Collection ; n° dans la collection). ISBN.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dirty="0"/>
              <a:t>CURTIS, Charles W. et Irving REINER. </a:t>
            </a:r>
            <a:r>
              <a:rPr lang="en-US" altLang="en-US" i="1" dirty="0" smtClean="0"/>
              <a:t>Representation </a:t>
            </a:r>
            <a:r>
              <a:rPr lang="en-US" altLang="en-US" i="1" dirty="0"/>
              <a:t>Theory of Finite Groups and </a:t>
            </a:r>
            <a:r>
              <a:rPr lang="en-US" altLang="en-US" i="1" dirty="0" smtClean="0"/>
              <a:t>Associative </a:t>
            </a:r>
            <a:r>
              <a:rPr lang="en-US" altLang="en-US" i="1" dirty="0"/>
              <a:t>Algebras</a:t>
            </a:r>
            <a:r>
              <a:rPr lang="en-US" altLang="en-US" dirty="0"/>
              <a:t>. New York : </a:t>
            </a:r>
            <a:r>
              <a:rPr lang="en-US" altLang="en-US" dirty="0" err="1"/>
              <a:t>Interscience</a:t>
            </a:r>
            <a:r>
              <a:rPr lang="en-US" altLang="en-US" dirty="0"/>
              <a:t>, </a:t>
            </a:r>
            <a:r>
              <a:rPr lang="en-US" altLang="en-US" dirty="0" smtClean="0"/>
              <a:t>1962</a:t>
            </a:r>
            <a:r>
              <a:rPr lang="en-US" altLang="en-US" dirty="0"/>
              <a:t>. XIV, 685 p. (Pure and </a:t>
            </a:r>
            <a:r>
              <a:rPr lang="en-US" altLang="en-US" dirty="0" smtClean="0"/>
              <a:t>Applied Mathematics </a:t>
            </a:r>
            <a:r>
              <a:rPr lang="en-US" altLang="en-US" dirty="0"/>
              <a:t>; </a:t>
            </a:r>
            <a:r>
              <a:rPr lang="en-US" altLang="en-US" dirty="0" smtClean="0"/>
              <a:t>11</a:t>
            </a:r>
            <a:r>
              <a:rPr lang="en-US" altLang="en-US" dirty="0"/>
              <a:t>).</a:t>
            </a:r>
            <a:endParaRPr lang="fr-FR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07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4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Prénom1 Nom1 et Prénom2 Nom2, </a:t>
            </a:r>
            <a:r>
              <a:rPr lang="fr-FR" altLang="en-US" i="1" dirty="0"/>
              <a:t>Titre de </a:t>
            </a:r>
            <a:r>
              <a:rPr lang="fr-FR" altLang="en-US" i="1" dirty="0" smtClean="0"/>
              <a:t>l'ouvrage </a:t>
            </a:r>
            <a:r>
              <a:rPr lang="fr-FR" altLang="en-US" i="1" dirty="0"/>
              <a:t>: sous-titre</a:t>
            </a:r>
            <a:r>
              <a:rPr lang="fr-FR" altLang="en-US" dirty="0"/>
              <a:t>, édition, collection, </a:t>
            </a:r>
            <a:r>
              <a:rPr lang="fr-FR" altLang="en-US" dirty="0" smtClean="0"/>
              <a:t>n° dans </a:t>
            </a:r>
            <a:r>
              <a:rPr lang="fr-FR" altLang="en-US" dirty="0"/>
              <a:t>la </a:t>
            </a:r>
            <a:r>
              <a:rPr lang="fr-FR" altLang="en-US" dirty="0" smtClean="0"/>
              <a:t>collection</a:t>
            </a:r>
            <a:r>
              <a:rPr lang="fr-FR" altLang="en-US" dirty="0"/>
              <a:t>, éditeur, ville d'édition, année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Charles W. Curtis et Irving </a:t>
            </a:r>
            <a:r>
              <a:rPr lang="en-US" altLang="en-US" dirty="0" smtClean="0"/>
              <a:t>Reiner, </a:t>
            </a:r>
            <a:r>
              <a:rPr lang="en-US" altLang="en-US" i="1" dirty="0" smtClean="0"/>
              <a:t>Representation theory </a:t>
            </a:r>
            <a:r>
              <a:rPr lang="en-US" altLang="en-US" i="1" dirty="0"/>
              <a:t>of finite groups and associative algebras</a:t>
            </a:r>
            <a:r>
              <a:rPr lang="en-US" altLang="en-US" dirty="0"/>
              <a:t>, </a:t>
            </a:r>
            <a:r>
              <a:rPr lang="en-US" altLang="en-US" dirty="0" smtClean="0"/>
              <a:t>Pure </a:t>
            </a:r>
            <a:r>
              <a:rPr lang="en-US" altLang="en-US" dirty="0"/>
              <a:t>and Applied Mathematics, n° 11, </a:t>
            </a:r>
            <a:r>
              <a:rPr lang="en-US" altLang="en-US" dirty="0" err="1" smtClean="0"/>
              <a:t>Interscience</a:t>
            </a:r>
            <a:r>
              <a:rPr lang="en-US" altLang="en-US" dirty="0"/>
              <a:t>, New York, 1962.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Références bibliographiques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dirty="0"/>
              <a:t>Les références bibliographiques</a:t>
            </a:r>
          </a:p>
          <a:p>
            <a:r>
              <a:rPr lang="fr-BE" altLang="en-US" dirty="0"/>
              <a:t>décrivent de manière très précise les documents auxquels on a eu recours </a:t>
            </a:r>
          </a:p>
          <a:p>
            <a:r>
              <a:rPr lang="fr-BE" altLang="en-US" dirty="0"/>
              <a:t>sont regroupées dans la bibliographie qui se trouve à la fin du travail</a:t>
            </a:r>
          </a:p>
          <a:p>
            <a:r>
              <a:rPr lang="fr-BE" altLang="en-US" dirty="0"/>
              <a:t>obéissent à des règles très précises</a:t>
            </a:r>
            <a:endParaRPr lang="fr-FR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57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5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13" descr="Ehrig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062" y="1412776"/>
            <a:ext cx="2857500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14" descr="Ehrig003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2031" y="1424905"/>
            <a:ext cx="29813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7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5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6" name="Picture 5" descr="Ehrig0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6351" y="1412776"/>
            <a:ext cx="29432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93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5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altLang="en-US" sz="2600" u="sng" dirty="0"/>
              <a:t>Norme ISO 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NOM1, Prénom1 </a:t>
            </a:r>
            <a:r>
              <a:rPr lang="fr-FR" altLang="en-US" sz="2600" i="1" dirty="0"/>
              <a:t>et al</a:t>
            </a:r>
            <a:r>
              <a:rPr lang="fr-FR" altLang="en-US" sz="2600" dirty="0"/>
              <a:t>. </a:t>
            </a:r>
            <a:r>
              <a:rPr lang="fr-FR" altLang="en-US" sz="2600" i="1" dirty="0"/>
              <a:t>Titre de l'ouvrage : </a:t>
            </a:r>
            <a:r>
              <a:rPr lang="fr-FR" altLang="en-US" sz="2600" i="1" dirty="0" smtClean="0"/>
              <a:t>sous-titre</a:t>
            </a:r>
            <a:r>
              <a:rPr lang="fr-FR" altLang="en-US" sz="2600" dirty="0"/>
              <a:t>. Édition. Ville d'édition : éditeur, </a:t>
            </a:r>
            <a:r>
              <a:rPr lang="fr-FR" altLang="en-US" sz="2600" dirty="0" smtClean="0"/>
              <a:t>année d'édition</a:t>
            </a:r>
            <a:r>
              <a:rPr lang="fr-FR" altLang="en-US" sz="2600" dirty="0"/>
              <a:t>. Nombre de pages. (Collection ; n° dans </a:t>
            </a:r>
            <a:r>
              <a:rPr lang="fr-FR" altLang="en-US" sz="2600" dirty="0" smtClean="0"/>
              <a:t>la </a:t>
            </a:r>
            <a:r>
              <a:rPr lang="fr-FR" altLang="en-US" sz="2600" dirty="0"/>
              <a:t>collection).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sz="2600" u="sng" dirty="0"/>
              <a:t>Dans notre cas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sz="2600" dirty="0"/>
              <a:t>EHRIG, </a:t>
            </a:r>
            <a:r>
              <a:rPr lang="en-US" altLang="en-US" sz="2600" dirty="0" err="1"/>
              <a:t>Hartmut</a:t>
            </a:r>
            <a:r>
              <a:rPr lang="en-US" altLang="en-US" sz="2600" dirty="0"/>
              <a:t> </a:t>
            </a:r>
            <a:r>
              <a:rPr lang="en-US" altLang="en-US" sz="2600" i="1" dirty="0"/>
              <a:t>et al</a:t>
            </a:r>
            <a:r>
              <a:rPr lang="en-US" altLang="en-US" sz="2600" dirty="0"/>
              <a:t>. </a:t>
            </a:r>
            <a:r>
              <a:rPr lang="en-US" altLang="en-US" sz="2600" i="1" dirty="0"/>
              <a:t>Fundamentals </a:t>
            </a:r>
            <a:r>
              <a:rPr lang="en-US" altLang="en-US" sz="2600" i="1" dirty="0" smtClean="0"/>
              <a:t>of Algebraic Graph </a:t>
            </a:r>
            <a:r>
              <a:rPr lang="en-US" altLang="en-US" sz="2600" i="1" dirty="0"/>
              <a:t>Transformation</a:t>
            </a:r>
            <a:r>
              <a:rPr lang="en-US" altLang="en-US" sz="2600" dirty="0"/>
              <a:t>. Berlin : Springer, 2006. </a:t>
            </a:r>
            <a:r>
              <a:rPr lang="en-US" altLang="en-US" sz="2600" dirty="0" smtClean="0"/>
              <a:t>XIII</a:t>
            </a:r>
            <a:r>
              <a:rPr lang="en-US" altLang="en-US" sz="2600" dirty="0"/>
              <a:t>, 388 p. (Monographs in Theoretical Computer </a:t>
            </a:r>
            <a:r>
              <a:rPr lang="en-US" altLang="en-US" sz="2600" dirty="0" smtClean="0"/>
              <a:t>Science</a:t>
            </a:r>
            <a:r>
              <a:rPr lang="en-US" altLang="en-US" sz="2600" dirty="0"/>
              <a:t>). ISBN 3-540-31187-4.</a:t>
            </a:r>
            <a:endParaRPr lang="fr-FR" altLang="en-US" sz="26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8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5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Prénom1 Nom1 </a:t>
            </a:r>
            <a:r>
              <a:rPr lang="fr-FR" altLang="en-US" i="1" dirty="0"/>
              <a:t>et al</a:t>
            </a:r>
            <a:r>
              <a:rPr lang="fr-FR" altLang="en-US" dirty="0"/>
              <a:t>.,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, édition, collection, n° dans la </a:t>
            </a:r>
            <a:r>
              <a:rPr lang="fr-FR" altLang="en-US" dirty="0" smtClean="0"/>
              <a:t>collection, éditeur</a:t>
            </a:r>
            <a:r>
              <a:rPr lang="fr-FR" altLang="en-US" dirty="0"/>
              <a:t>, ville d'édition, année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 err="1"/>
              <a:t>Hartmut</a:t>
            </a:r>
            <a:r>
              <a:rPr lang="en-US" altLang="en-US" dirty="0"/>
              <a:t> </a:t>
            </a:r>
            <a:r>
              <a:rPr lang="en-US" altLang="en-US" dirty="0" err="1"/>
              <a:t>Ehrig</a:t>
            </a:r>
            <a:r>
              <a:rPr lang="en-US" altLang="en-US" dirty="0"/>
              <a:t> </a:t>
            </a:r>
            <a:r>
              <a:rPr lang="en-US" altLang="en-US" i="1" dirty="0"/>
              <a:t>et al</a:t>
            </a:r>
            <a:r>
              <a:rPr lang="en-US" altLang="en-US" dirty="0"/>
              <a:t>., </a:t>
            </a:r>
            <a:r>
              <a:rPr lang="en-US" altLang="en-US" i="1" dirty="0"/>
              <a:t>Fundamentals of algebraic </a:t>
            </a:r>
            <a:r>
              <a:rPr lang="en-US" altLang="en-US" i="1" dirty="0" smtClean="0"/>
              <a:t>graph </a:t>
            </a:r>
            <a:r>
              <a:rPr lang="en-US" altLang="en-US" i="1" dirty="0"/>
              <a:t>transformation</a:t>
            </a:r>
            <a:r>
              <a:rPr lang="en-US" altLang="en-US" dirty="0"/>
              <a:t>, Monographs </a:t>
            </a:r>
            <a:r>
              <a:rPr lang="en-US" altLang="en-US" dirty="0" smtClean="0"/>
              <a:t>in Theoretical Computer </a:t>
            </a:r>
            <a:r>
              <a:rPr lang="en-US" altLang="en-US" dirty="0"/>
              <a:t>Science, </a:t>
            </a:r>
            <a:r>
              <a:rPr lang="en-US" altLang="en-US" dirty="0" smtClean="0"/>
              <a:t>Springer, Berlin</a:t>
            </a:r>
            <a:r>
              <a:rPr lang="en-US" altLang="en-US" dirty="0"/>
              <a:t>, 2006.</a:t>
            </a:r>
            <a:endParaRPr lang="fr-BE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32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6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Hua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200" y="1412776"/>
            <a:ext cx="2943225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Hua003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5369" y="1412776"/>
            <a:ext cx="2914650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79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6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altLang="en-US" sz="2600" u="sng" dirty="0"/>
              <a:t>Norme ISO 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NOM, Prénom de l'auteur. </a:t>
            </a:r>
            <a:r>
              <a:rPr lang="fr-FR" altLang="en-US" sz="2600" i="1" dirty="0"/>
              <a:t>Titre de l'ouvrage : </a:t>
            </a:r>
            <a:r>
              <a:rPr lang="fr-FR" altLang="en-US" sz="2600" i="1" dirty="0" smtClean="0"/>
              <a:t>sous-titre</a:t>
            </a:r>
            <a:r>
              <a:rPr lang="fr-FR" altLang="en-US" sz="2600" dirty="0"/>
              <a:t>. Édition. Ville d'édition : éditeur, </a:t>
            </a:r>
            <a:r>
              <a:rPr lang="fr-FR" altLang="en-US" sz="2600" dirty="0" smtClean="0"/>
              <a:t>année d'édition</a:t>
            </a:r>
            <a:r>
              <a:rPr lang="fr-FR" altLang="en-US" sz="2600" dirty="0"/>
              <a:t>. Nombre de pages. (Collection ; n° </a:t>
            </a:r>
            <a:r>
              <a:rPr lang="fr-FR" altLang="en-US" sz="2600" dirty="0" smtClean="0"/>
              <a:t>dans la </a:t>
            </a:r>
            <a:r>
              <a:rPr lang="fr-FR" altLang="en-US" sz="2600" dirty="0"/>
              <a:t>collection). Mention de traduction.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sz="2600" u="sng" dirty="0"/>
              <a:t>Dans notre cas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sz="2600" dirty="0"/>
              <a:t>HUA, L. K. </a:t>
            </a:r>
            <a:r>
              <a:rPr lang="en-US" altLang="en-US" sz="2600" i="1" dirty="0"/>
              <a:t>Additive Theory of Prime </a:t>
            </a:r>
            <a:r>
              <a:rPr lang="en-US" altLang="en-US" sz="2600" i="1" dirty="0" smtClean="0"/>
              <a:t>Numbers</a:t>
            </a:r>
            <a:r>
              <a:rPr lang="en-US" altLang="en-US" sz="2600" dirty="0" smtClean="0"/>
              <a:t>. Providence </a:t>
            </a:r>
            <a:r>
              <a:rPr lang="en-US" altLang="en-US" sz="2600" dirty="0"/>
              <a:t>(RI) : American Mathematical Society, </a:t>
            </a:r>
            <a:r>
              <a:rPr lang="en-US" altLang="en-US" sz="2600" dirty="0" smtClean="0"/>
              <a:t>1965</a:t>
            </a:r>
            <a:r>
              <a:rPr lang="en-US" altLang="en-US" sz="2600" dirty="0"/>
              <a:t>. XIII, 190 p. (Translations of Mathematical </a:t>
            </a:r>
            <a:r>
              <a:rPr lang="en-US" altLang="en-US" sz="2600" dirty="0" smtClean="0"/>
              <a:t>Monographs </a:t>
            </a:r>
            <a:r>
              <a:rPr lang="en-US" altLang="en-US" sz="2600" dirty="0"/>
              <a:t>; 13). </a:t>
            </a:r>
            <a:r>
              <a:rPr lang="en-US" altLang="en-US" sz="2600" dirty="0" err="1"/>
              <a:t>Traduit</a:t>
            </a:r>
            <a:r>
              <a:rPr lang="en-US" altLang="en-US" sz="2600" dirty="0"/>
              <a:t> du chinois par N. H. Ng.</a:t>
            </a:r>
            <a:endParaRPr lang="fr-FR" altLang="en-US" sz="26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6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, édition, collection, n° dans la </a:t>
            </a:r>
            <a:r>
              <a:rPr lang="fr-FR" altLang="en-US" dirty="0" smtClean="0"/>
              <a:t>collection, éditeur</a:t>
            </a:r>
            <a:r>
              <a:rPr lang="fr-FR" altLang="en-US" dirty="0"/>
              <a:t>, ville d'édition, année d'édition, mention de </a:t>
            </a:r>
            <a:r>
              <a:rPr lang="fr-FR" altLang="en-US" dirty="0" smtClean="0"/>
              <a:t>traduction</a:t>
            </a:r>
            <a:r>
              <a:rPr lang="fr-FR" altLang="en-US" dirty="0"/>
              <a:t>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L. K. Hua, </a:t>
            </a:r>
            <a:r>
              <a:rPr lang="en-US" altLang="en-US" i="1" dirty="0"/>
              <a:t>Additive theory of prime </a:t>
            </a:r>
            <a:r>
              <a:rPr lang="en-US" altLang="en-US" i="1" dirty="0" smtClean="0"/>
              <a:t>numbers</a:t>
            </a:r>
            <a:r>
              <a:rPr lang="en-US" altLang="en-US" dirty="0" smtClean="0"/>
              <a:t>, Translations </a:t>
            </a:r>
            <a:r>
              <a:rPr lang="en-US" altLang="en-US" dirty="0"/>
              <a:t>of Mathematical Monographs, n° 13, </a:t>
            </a:r>
            <a:r>
              <a:rPr lang="en-US" altLang="en-US" dirty="0" smtClean="0"/>
              <a:t>American </a:t>
            </a:r>
            <a:r>
              <a:rPr lang="en-US" altLang="en-US" dirty="0"/>
              <a:t>Mathematical </a:t>
            </a:r>
            <a:r>
              <a:rPr lang="en-US" altLang="en-US" dirty="0" smtClean="0"/>
              <a:t>Society, Providence </a:t>
            </a:r>
            <a:r>
              <a:rPr lang="en-US" altLang="en-US" dirty="0"/>
              <a:t>(RI), </a:t>
            </a:r>
            <a:r>
              <a:rPr lang="en-US" altLang="en-US" dirty="0" smtClean="0"/>
              <a:t>1965</a:t>
            </a:r>
            <a:r>
              <a:rPr lang="en-US" altLang="en-US" dirty="0"/>
              <a:t>, </a:t>
            </a:r>
            <a:r>
              <a:rPr lang="en-US" altLang="en-US" dirty="0" err="1"/>
              <a:t>traduit</a:t>
            </a:r>
            <a:r>
              <a:rPr lang="en-US" altLang="en-US" dirty="0"/>
              <a:t> du chinois par N. H. Ng.</a:t>
            </a:r>
            <a:endParaRPr lang="fr-BE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7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Ramis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8337" y="1412776"/>
            <a:ext cx="3028950" cy="4524375"/>
          </a:xfrm>
          <a:noFill/>
          <a:ln>
            <a:solidFill>
              <a:schemeClr val="tx1"/>
            </a:solidFill>
          </a:ln>
        </p:spPr>
      </p:pic>
      <p:pic>
        <p:nvPicPr>
          <p:cNvPr id="9" name="Picture 8" descr="Ramis004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2506" y="1412776"/>
            <a:ext cx="300037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05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7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Ramis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772" y="1412776"/>
            <a:ext cx="2926080" cy="4526280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Ramis005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1081" y="1412776"/>
            <a:ext cx="29432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397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7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. Édition. Ville d'édition : </a:t>
            </a:r>
            <a:r>
              <a:rPr lang="fr-FR" altLang="en-US" dirty="0" smtClean="0"/>
              <a:t>éditeur, année de </a:t>
            </a:r>
            <a:r>
              <a:rPr lang="fr-FR" altLang="en-US" dirty="0"/>
              <a:t>début-année de fin d'édition</a:t>
            </a:r>
            <a:r>
              <a:rPr lang="fr-FR" altLang="en-US" dirty="0" smtClean="0"/>
              <a:t>. (</a:t>
            </a:r>
            <a:r>
              <a:rPr lang="fr-FR" altLang="en-US" dirty="0"/>
              <a:t>Nombre de </a:t>
            </a:r>
            <a:r>
              <a:rPr lang="fr-FR" altLang="en-US" dirty="0" smtClean="0"/>
              <a:t>volumes</a:t>
            </a:r>
            <a:r>
              <a:rPr lang="fr-FR" altLang="en-US" dirty="0"/>
              <a:t>).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RAMIS, E., C. DESCHAMPS et J. </a:t>
            </a:r>
            <a:r>
              <a:rPr lang="fr-FR" altLang="en-US" dirty="0" smtClean="0"/>
              <a:t>ODOUX. </a:t>
            </a:r>
            <a:r>
              <a:rPr lang="fr-FR" altLang="en-US" i="1" dirty="0" smtClean="0"/>
              <a:t>Analyse </a:t>
            </a:r>
            <a:r>
              <a:rPr lang="fr-FR" altLang="en-US" i="1" dirty="0"/>
              <a:t>: exercices avec solutions</a:t>
            </a:r>
            <a:r>
              <a:rPr lang="fr-FR" altLang="en-US" dirty="0"/>
              <a:t>. Paris </a:t>
            </a:r>
            <a:r>
              <a:rPr lang="fr-FR" altLang="en-US" dirty="0" smtClean="0"/>
              <a:t>: Masson</a:t>
            </a:r>
            <a:r>
              <a:rPr lang="fr-FR" altLang="en-US" dirty="0"/>
              <a:t>, 1984-1985. (2 vol.).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6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Références bibliographiques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dirty="0"/>
              <a:t>Nous présenterons les règles proposées</a:t>
            </a:r>
          </a:p>
          <a:p>
            <a:r>
              <a:rPr lang="fr-BE" altLang="en-US" dirty="0"/>
              <a:t>par l’ISO (</a:t>
            </a:r>
            <a:r>
              <a:rPr lang="fr-FR" altLang="en-US" dirty="0"/>
              <a:t>International </a:t>
            </a:r>
            <a:r>
              <a:rPr lang="fr-FR" altLang="en-US" dirty="0" err="1"/>
              <a:t>Organization</a:t>
            </a:r>
            <a:r>
              <a:rPr lang="fr-FR" altLang="en-US" dirty="0"/>
              <a:t> for </a:t>
            </a:r>
            <a:r>
              <a:rPr lang="fr-FR" altLang="en-US" dirty="0" err="1"/>
              <a:t>Standardization</a:t>
            </a:r>
            <a:r>
              <a:rPr lang="fr-FR" altLang="en-US" dirty="0"/>
              <a:t>)</a:t>
            </a:r>
          </a:p>
          <a:p>
            <a:pPr lvl="1"/>
            <a:r>
              <a:rPr lang="fr-BE" altLang="en-US" dirty="0"/>
              <a:t>Norme ISO 690 pour les documents imprimés</a:t>
            </a:r>
          </a:p>
          <a:p>
            <a:pPr lvl="1"/>
            <a:r>
              <a:rPr lang="fr-BE" altLang="en-US" dirty="0"/>
              <a:t>Norme ISO 690-2 pour les documents électroniques</a:t>
            </a:r>
          </a:p>
          <a:p>
            <a:r>
              <a:rPr lang="fr-BE" altLang="en-US" dirty="0"/>
              <a:t>par l’AMS (American </a:t>
            </a:r>
            <a:r>
              <a:rPr lang="fr-BE" altLang="en-US" dirty="0" err="1"/>
              <a:t>Mathematical</a:t>
            </a:r>
            <a:r>
              <a:rPr lang="fr-BE" altLang="en-US" dirty="0"/>
              <a:t> Society)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6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7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, édition, nombre de volumes, </a:t>
            </a:r>
            <a:r>
              <a:rPr lang="fr-FR" altLang="en-US" dirty="0" smtClean="0"/>
              <a:t>éditeur, ville d'édition</a:t>
            </a:r>
            <a:r>
              <a:rPr lang="fr-FR" altLang="en-US" dirty="0"/>
              <a:t>, année de début-année de fin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E. Ramis, C. Deschamps et J. </a:t>
            </a:r>
            <a:r>
              <a:rPr lang="fr-FR" altLang="en-US" dirty="0" err="1"/>
              <a:t>Odoux</a:t>
            </a:r>
            <a:r>
              <a:rPr lang="fr-FR" altLang="en-US" dirty="0"/>
              <a:t>, </a:t>
            </a:r>
            <a:r>
              <a:rPr lang="fr-FR" altLang="en-US" i="1" dirty="0"/>
              <a:t>Analyse </a:t>
            </a:r>
            <a:r>
              <a:rPr lang="fr-FR" altLang="en-US" i="1" dirty="0" smtClean="0"/>
              <a:t>: exercices </a:t>
            </a:r>
            <a:r>
              <a:rPr lang="fr-FR" altLang="en-US" i="1" dirty="0"/>
              <a:t>avec solutions</a:t>
            </a:r>
            <a:r>
              <a:rPr lang="fr-FR" altLang="en-US" dirty="0"/>
              <a:t>, 2 vol., Masson, Paris, </a:t>
            </a:r>
            <a:r>
              <a:rPr lang="fr-FR" altLang="en-US" dirty="0" smtClean="0"/>
              <a:t>1984-1985</a:t>
            </a:r>
            <a:r>
              <a:rPr lang="fr-FR" alt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3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8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Ramis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772" y="1412776"/>
            <a:ext cx="2926080" cy="4526280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Ramis003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131" y="1412776"/>
            <a:ext cx="29051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43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8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. N° du volume. Édition. Ville d'édition : </a:t>
            </a:r>
            <a:r>
              <a:rPr lang="fr-FR" altLang="en-US" dirty="0" smtClean="0"/>
              <a:t>éditeur</a:t>
            </a:r>
            <a:r>
              <a:rPr lang="fr-FR" altLang="en-US" dirty="0"/>
              <a:t>, année d'édition. Nombre de pages</a:t>
            </a:r>
            <a:r>
              <a:rPr lang="fr-FR" altLang="en-US" dirty="0" smtClean="0"/>
              <a:t>. (</a:t>
            </a:r>
            <a:r>
              <a:rPr lang="fr-FR" altLang="en-US" dirty="0"/>
              <a:t>Collection ; n° dans la collection). ISBN.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/>
              <a:t>RAMIS, E., C. DESCHAMPS et J. ODOUX. </a:t>
            </a:r>
            <a:r>
              <a:rPr lang="fr-FR" altLang="en-US" i="1" dirty="0" smtClean="0"/>
              <a:t>Analyse </a:t>
            </a:r>
            <a:r>
              <a:rPr lang="fr-FR" altLang="en-US" i="1" dirty="0"/>
              <a:t>: exercices avec solutions</a:t>
            </a:r>
            <a:r>
              <a:rPr lang="fr-FR" altLang="en-US" dirty="0"/>
              <a:t>. Vol. </a:t>
            </a:r>
            <a:r>
              <a:rPr lang="fr-FR" altLang="en-US" dirty="0" smtClean="0"/>
              <a:t>1. Paris </a:t>
            </a:r>
            <a:r>
              <a:rPr lang="fr-FR" altLang="en-US" dirty="0"/>
              <a:t>: </a:t>
            </a:r>
            <a:r>
              <a:rPr lang="fr-FR" altLang="en-US" dirty="0" smtClean="0"/>
              <a:t>Masson</a:t>
            </a:r>
            <a:r>
              <a:rPr lang="fr-FR" altLang="en-US" dirty="0"/>
              <a:t>, 1984. 190 p. (</a:t>
            </a:r>
            <a:r>
              <a:rPr lang="fr-FR" altLang="en-US" dirty="0" smtClean="0"/>
              <a:t>Classes préparatoires </a:t>
            </a:r>
            <a:r>
              <a:rPr lang="fr-FR" altLang="en-US" dirty="0"/>
              <a:t>aux </a:t>
            </a:r>
            <a:r>
              <a:rPr lang="fr-FR" altLang="en-US" dirty="0" smtClean="0"/>
              <a:t>grandes écoles scientifiques</a:t>
            </a:r>
            <a:r>
              <a:rPr lang="fr-FR" altLang="en-US" dirty="0"/>
              <a:t>). ISBN </a:t>
            </a:r>
            <a:r>
              <a:rPr lang="fr-FR" altLang="en-US" dirty="0" smtClean="0"/>
              <a:t>2-225-80098-7</a:t>
            </a:r>
            <a:r>
              <a:rPr lang="fr-FR" alt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5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8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: </a:t>
            </a:r>
            <a:r>
              <a:rPr lang="fr-FR" altLang="en-US" i="1" dirty="0" smtClean="0"/>
              <a:t>sous-titre</a:t>
            </a:r>
            <a:r>
              <a:rPr lang="fr-FR" altLang="en-US" dirty="0"/>
              <a:t>. N° du volume, édition, collection, </a:t>
            </a:r>
            <a:r>
              <a:rPr lang="fr-FR" altLang="en-US" dirty="0" smtClean="0"/>
              <a:t>n° dans </a:t>
            </a:r>
            <a:r>
              <a:rPr lang="fr-FR" altLang="en-US" dirty="0"/>
              <a:t>la </a:t>
            </a:r>
            <a:r>
              <a:rPr lang="fr-FR" altLang="en-US" dirty="0" smtClean="0"/>
              <a:t>collection</a:t>
            </a:r>
            <a:r>
              <a:rPr lang="fr-FR" altLang="en-US" dirty="0"/>
              <a:t>, éditeur, ville d'édition, année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E. Ramis, C. Deschamps et J. </a:t>
            </a:r>
            <a:r>
              <a:rPr lang="fr-FR" altLang="en-US" dirty="0" err="1"/>
              <a:t>Odoux</a:t>
            </a:r>
            <a:r>
              <a:rPr lang="fr-FR" altLang="en-US" dirty="0"/>
              <a:t>, </a:t>
            </a:r>
            <a:r>
              <a:rPr lang="fr-FR" altLang="en-US" i="1" dirty="0"/>
              <a:t>Analyse : </a:t>
            </a:r>
            <a:r>
              <a:rPr lang="fr-FR" altLang="en-US" i="1" dirty="0" smtClean="0"/>
              <a:t>exercices </a:t>
            </a:r>
            <a:r>
              <a:rPr lang="fr-FR" altLang="en-US" i="1" dirty="0"/>
              <a:t>avec solutions</a:t>
            </a:r>
            <a:r>
              <a:rPr lang="fr-FR" altLang="en-US" dirty="0"/>
              <a:t>. Vol. 1, Classes </a:t>
            </a:r>
            <a:r>
              <a:rPr lang="fr-FR" altLang="en-US" dirty="0" smtClean="0"/>
              <a:t>préparatoires </a:t>
            </a:r>
            <a:r>
              <a:rPr lang="fr-FR" altLang="en-US" dirty="0"/>
              <a:t>aux grandes écoles </a:t>
            </a:r>
            <a:r>
              <a:rPr lang="fr-FR" altLang="en-US" dirty="0" smtClean="0"/>
              <a:t>scientifiques, Masson</a:t>
            </a:r>
            <a:r>
              <a:rPr lang="fr-FR" altLang="en-US" dirty="0"/>
              <a:t>, Paris, 1984.</a:t>
            </a:r>
            <a:endParaRPr lang="fr-BE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8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9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Bass-3-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575" y="1412776"/>
            <a:ext cx="3038475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Bass-3-00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3931" y="1412776"/>
            <a:ext cx="30575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84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9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altLang="en-US" sz="2600" u="sng" dirty="0"/>
              <a:t>Norme ISO 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NOM, Prénom de l'auteur. </a:t>
            </a:r>
            <a:r>
              <a:rPr lang="fr-FR" altLang="en-US" sz="2600" i="1" dirty="0"/>
              <a:t>Titre général </a:t>
            </a:r>
            <a:r>
              <a:rPr lang="fr-FR" altLang="en-US" sz="2600" i="1" dirty="0" smtClean="0"/>
              <a:t>de l'ouvrage</a:t>
            </a:r>
            <a:r>
              <a:rPr lang="fr-FR" altLang="en-US" sz="2600" i="1" dirty="0"/>
              <a:t>.</a:t>
            </a:r>
            <a:r>
              <a:rPr lang="fr-FR" altLang="en-US" sz="2600" dirty="0"/>
              <a:t> N° du volume : </a:t>
            </a:r>
            <a:r>
              <a:rPr lang="fr-FR" altLang="en-US" sz="2600" i="1" dirty="0"/>
              <a:t>titre du </a:t>
            </a:r>
            <a:r>
              <a:rPr lang="fr-FR" altLang="en-US" sz="2600" i="1" dirty="0" smtClean="0"/>
              <a:t>volume</a:t>
            </a:r>
            <a:r>
              <a:rPr lang="fr-FR" altLang="en-US" sz="2600" dirty="0" smtClean="0"/>
              <a:t>. Édition</a:t>
            </a:r>
            <a:r>
              <a:rPr lang="fr-FR" altLang="en-US" sz="2600" dirty="0"/>
              <a:t>. </a:t>
            </a:r>
            <a:r>
              <a:rPr lang="fr-FR" altLang="en-US" sz="2600" dirty="0" smtClean="0"/>
              <a:t>Ville </a:t>
            </a:r>
            <a:r>
              <a:rPr lang="fr-FR" altLang="en-US" sz="2600" dirty="0"/>
              <a:t>d'édition : éditeur, année d'édition. Nombre de </a:t>
            </a:r>
            <a:r>
              <a:rPr lang="fr-FR" altLang="en-US" sz="2600" dirty="0" smtClean="0"/>
              <a:t>pages</a:t>
            </a:r>
            <a:r>
              <a:rPr lang="fr-FR" altLang="en-US" sz="2600" dirty="0"/>
              <a:t>. (Collection ; n° dans la collection).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sz="2600" u="sng" dirty="0"/>
              <a:t>Dans notre cas</a:t>
            </a:r>
            <a:r>
              <a:rPr lang="fr-BE" altLang="en-US" sz="26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600" dirty="0"/>
              <a:t>BASS, J. </a:t>
            </a:r>
            <a:r>
              <a:rPr lang="fr-FR" altLang="en-US" sz="2600" i="1" dirty="0"/>
              <a:t>Cours de mathématiques</a:t>
            </a:r>
            <a:r>
              <a:rPr lang="fr-FR" altLang="en-US" sz="2600" dirty="0"/>
              <a:t>. Tome III : </a:t>
            </a:r>
            <a:r>
              <a:rPr lang="fr-FR" altLang="en-US" sz="2600" i="1" dirty="0" smtClean="0"/>
              <a:t>Topologie</a:t>
            </a:r>
            <a:r>
              <a:rPr lang="fr-FR" altLang="en-US" sz="2600" i="1" dirty="0"/>
              <a:t>, intégration, distributions, équations </a:t>
            </a:r>
            <a:r>
              <a:rPr lang="fr-FR" altLang="en-US" sz="2600" i="1" dirty="0" smtClean="0"/>
              <a:t>intégrales</a:t>
            </a:r>
            <a:r>
              <a:rPr lang="fr-FR" altLang="en-US" sz="2600" i="1" dirty="0"/>
              <a:t>, analyse harmonique</a:t>
            </a:r>
            <a:r>
              <a:rPr lang="fr-FR" altLang="en-US" sz="2600" dirty="0"/>
              <a:t>. Paris </a:t>
            </a:r>
            <a:r>
              <a:rPr lang="fr-FR" altLang="en-US" sz="2600" dirty="0" smtClean="0"/>
              <a:t>: Masson</a:t>
            </a:r>
            <a:r>
              <a:rPr lang="fr-FR" altLang="en-US" sz="2600" dirty="0"/>
              <a:t>, </a:t>
            </a:r>
            <a:r>
              <a:rPr lang="fr-FR" altLang="en-US" sz="2600" dirty="0" smtClean="0"/>
              <a:t>1971</a:t>
            </a:r>
            <a:r>
              <a:rPr lang="fr-FR" altLang="en-US" sz="2600" dirty="0"/>
              <a:t>. 405 p.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84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9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général </a:t>
            </a:r>
            <a:r>
              <a:rPr lang="fr-FR" altLang="en-US" i="1" dirty="0" smtClean="0"/>
              <a:t>de l'ouvrage</a:t>
            </a:r>
            <a:r>
              <a:rPr lang="fr-FR" altLang="en-US" i="1" dirty="0"/>
              <a:t>. </a:t>
            </a:r>
            <a:r>
              <a:rPr lang="fr-FR" altLang="en-US" dirty="0"/>
              <a:t>N° du volume : </a:t>
            </a:r>
            <a:r>
              <a:rPr lang="fr-FR" altLang="en-US" i="1" dirty="0"/>
              <a:t>Titre du </a:t>
            </a:r>
            <a:r>
              <a:rPr lang="fr-FR" altLang="en-US" i="1" dirty="0" smtClean="0"/>
              <a:t>volume</a:t>
            </a:r>
            <a:r>
              <a:rPr lang="fr-FR" altLang="en-US" dirty="0" smtClean="0"/>
              <a:t>, édition</a:t>
            </a:r>
            <a:r>
              <a:rPr lang="fr-FR" altLang="en-US" dirty="0"/>
              <a:t>, </a:t>
            </a:r>
            <a:r>
              <a:rPr lang="fr-FR" altLang="en-US" dirty="0" smtClean="0"/>
              <a:t>collection</a:t>
            </a:r>
            <a:r>
              <a:rPr lang="fr-FR" altLang="en-US" dirty="0"/>
              <a:t>, n° dans la </a:t>
            </a:r>
            <a:r>
              <a:rPr lang="fr-FR" altLang="en-US" dirty="0" smtClean="0"/>
              <a:t>collection, éditeur</a:t>
            </a:r>
            <a:r>
              <a:rPr lang="fr-FR" altLang="en-US" dirty="0"/>
              <a:t>, ville </a:t>
            </a:r>
            <a:r>
              <a:rPr lang="fr-FR" altLang="en-US" dirty="0" smtClean="0"/>
              <a:t>d'édition</a:t>
            </a:r>
            <a:r>
              <a:rPr lang="fr-FR" altLang="en-US" dirty="0"/>
              <a:t>, année d'édition.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J. Bass, </a:t>
            </a:r>
            <a:r>
              <a:rPr lang="fr-FR" altLang="en-US" i="1" dirty="0"/>
              <a:t>Cours de mathématiques</a:t>
            </a:r>
            <a:r>
              <a:rPr lang="fr-FR" altLang="en-US" dirty="0"/>
              <a:t>. Tome III </a:t>
            </a:r>
            <a:r>
              <a:rPr lang="fr-FR" altLang="en-US" dirty="0" smtClean="0"/>
              <a:t>: </a:t>
            </a:r>
            <a:r>
              <a:rPr lang="fr-FR" altLang="en-US" i="1" dirty="0" smtClean="0"/>
              <a:t>Topologie</a:t>
            </a:r>
            <a:r>
              <a:rPr lang="fr-FR" altLang="en-US" i="1" dirty="0"/>
              <a:t>, intégration, distributions, équations </a:t>
            </a:r>
            <a:r>
              <a:rPr lang="fr-FR" altLang="en-US" i="1" dirty="0" smtClean="0"/>
              <a:t>intégrales</a:t>
            </a:r>
            <a:r>
              <a:rPr lang="fr-FR" altLang="en-US" i="1" dirty="0"/>
              <a:t>, analyse harmonique</a:t>
            </a:r>
            <a:r>
              <a:rPr lang="fr-FR" altLang="en-US" dirty="0"/>
              <a:t>, </a:t>
            </a:r>
            <a:r>
              <a:rPr lang="fr-FR" altLang="en-US" dirty="0" smtClean="0"/>
              <a:t>Masson, Paris</a:t>
            </a:r>
            <a:r>
              <a:rPr lang="fr-FR" altLang="en-US" dirty="0"/>
              <a:t>, </a:t>
            </a:r>
            <a:r>
              <a:rPr lang="fr-FR" altLang="en-US" dirty="0" smtClean="0"/>
              <a:t>1971.</a:t>
            </a:r>
            <a:endParaRPr lang="fr-BE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34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800" dirty="0"/>
              <a:t>Monographie imprimée : exemple 10</a:t>
            </a:r>
            <a:endParaRPr lang="en-US" sz="3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Kolmogorov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30" y="1412776"/>
            <a:ext cx="3241964" cy="4526280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Kolmogorov002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2019" y="1412776"/>
            <a:ext cx="3181350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20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800" dirty="0"/>
              <a:t>Monographie imprimée : exemple 10</a:t>
            </a:r>
            <a:endParaRPr lang="en-US" sz="3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6" name="Picture 7" descr="Kolmogorov0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0494" y="1484784"/>
            <a:ext cx="31337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32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800" dirty="0">
                <a:solidFill>
                  <a:srgbClr val="3C4457"/>
                </a:solidFill>
              </a:rPr>
              <a:t>Monographie imprimée : exemple 10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BE" altLang="en-US" sz="2600" u="sng" dirty="0"/>
              <a:t>Norme ISO </a:t>
            </a:r>
            <a:r>
              <a:rPr lang="fr-BE" altLang="en-US" sz="2600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sz="2600" dirty="0"/>
              <a:t>ÉDITEUR SCIENTIFIQUE, éd. </a:t>
            </a:r>
            <a:r>
              <a:rPr lang="fr-FR" altLang="en-US" sz="2600" i="1" dirty="0"/>
              <a:t>Titre général de </a:t>
            </a:r>
            <a:r>
              <a:rPr lang="fr-FR" altLang="en-US" sz="2600" i="1" dirty="0" smtClean="0"/>
              <a:t>l'ouvrage</a:t>
            </a:r>
            <a:r>
              <a:rPr lang="fr-FR" altLang="en-US" sz="2600" i="1" dirty="0"/>
              <a:t>.</a:t>
            </a:r>
            <a:r>
              <a:rPr lang="fr-FR" altLang="en-US" sz="2600" dirty="0"/>
              <a:t> N° du volume : </a:t>
            </a:r>
            <a:r>
              <a:rPr lang="fr-FR" altLang="en-US" sz="2600" i="1" dirty="0"/>
              <a:t>titre du volume</a:t>
            </a:r>
            <a:r>
              <a:rPr lang="fr-FR" altLang="en-US" sz="2600" dirty="0"/>
              <a:t>. Édition. </a:t>
            </a:r>
            <a:r>
              <a:rPr lang="fr-FR" altLang="en-US" sz="2600" dirty="0" smtClean="0"/>
              <a:t>Ville </a:t>
            </a:r>
            <a:r>
              <a:rPr lang="fr-FR" altLang="en-US" sz="2600" dirty="0"/>
              <a:t>d'édition : éditeur, année d'édition. Nombre de </a:t>
            </a:r>
            <a:r>
              <a:rPr lang="fr-FR" altLang="en-US" sz="2600" dirty="0" smtClean="0"/>
              <a:t>pages</a:t>
            </a:r>
            <a:r>
              <a:rPr lang="fr-FR" altLang="en-US" sz="2600" dirty="0"/>
              <a:t>. (Collection ; n° dans la collection). ISBN.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fr-BE" altLang="en-US" sz="2600" u="sng" dirty="0"/>
              <a:t>Dans notre cas</a:t>
            </a:r>
            <a:r>
              <a:rPr lang="fr-BE" altLang="en-US" sz="2600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sz="2600" dirty="0"/>
              <a:t>KOLMOGOROV, A. N. et A. N. YUSHKEVICH, </a:t>
            </a:r>
            <a:r>
              <a:rPr lang="fr-FR" altLang="en-US" sz="2600" dirty="0" err="1" smtClean="0"/>
              <a:t>éds</a:t>
            </a:r>
            <a:r>
              <a:rPr lang="fr-FR" altLang="en-US" sz="2600" dirty="0"/>
              <a:t>. </a:t>
            </a:r>
            <a:r>
              <a:rPr lang="fr-FR" altLang="en-US" sz="2600" i="1" dirty="0" err="1"/>
              <a:t>Mathematics</a:t>
            </a:r>
            <a:r>
              <a:rPr lang="fr-FR" altLang="en-US" sz="2600" i="1" dirty="0"/>
              <a:t> of the 19th </a:t>
            </a:r>
            <a:r>
              <a:rPr lang="fr-FR" altLang="en-US" sz="2600" i="1" dirty="0" smtClean="0"/>
              <a:t>Century: </a:t>
            </a:r>
            <a:r>
              <a:rPr lang="fr-FR" altLang="en-US" sz="2600" i="1" dirty="0" err="1" smtClean="0"/>
              <a:t>Geometry</a:t>
            </a:r>
            <a:r>
              <a:rPr lang="fr-FR" altLang="en-US" sz="2600" i="1" dirty="0"/>
              <a:t>, </a:t>
            </a:r>
            <a:r>
              <a:rPr lang="fr-FR" altLang="en-US" sz="2600" i="1" dirty="0" err="1" smtClean="0"/>
              <a:t>Analytic</a:t>
            </a:r>
            <a:r>
              <a:rPr lang="fr-FR" altLang="en-US" sz="2600" i="1" dirty="0" smtClean="0"/>
              <a:t> </a:t>
            </a:r>
            <a:r>
              <a:rPr lang="fr-FR" altLang="en-US" sz="2600" i="1" dirty="0" err="1"/>
              <a:t>Function</a:t>
            </a:r>
            <a:r>
              <a:rPr lang="fr-FR" altLang="en-US" sz="2600" i="1" dirty="0"/>
              <a:t> Theory</a:t>
            </a:r>
            <a:r>
              <a:rPr lang="fr-FR" altLang="en-US" sz="2600" dirty="0"/>
              <a:t>. Basel : </a:t>
            </a:r>
            <a:r>
              <a:rPr lang="fr-FR" altLang="en-US" sz="2600" dirty="0" err="1"/>
              <a:t>Birkhäuser</a:t>
            </a:r>
            <a:r>
              <a:rPr lang="fr-FR" altLang="en-US" sz="2600" dirty="0"/>
              <a:t> </a:t>
            </a:r>
            <a:r>
              <a:rPr lang="fr-FR" altLang="en-US" sz="2600" dirty="0" err="1" smtClean="0"/>
              <a:t>Verlag</a:t>
            </a:r>
            <a:r>
              <a:rPr lang="fr-FR" altLang="en-US" sz="2600" dirty="0"/>
              <a:t>, 1996. 291p. Traduit du russe par Roger </a:t>
            </a:r>
            <a:r>
              <a:rPr lang="fr-FR" altLang="en-US" sz="2600" dirty="0" smtClean="0"/>
              <a:t>Cooke</a:t>
            </a:r>
            <a:r>
              <a:rPr lang="fr-FR" altLang="en-US" sz="2600" dirty="0"/>
              <a:t>. ISBN 3-7643-5048-2</a:t>
            </a:r>
            <a:r>
              <a:rPr lang="fr-FR" altLang="en-US" sz="2600" dirty="0" smtClean="0"/>
              <a:t>.</a:t>
            </a:r>
            <a:endParaRPr lang="fr-FR" altLang="en-US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5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Références bibliographiques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ct val="100000"/>
              </a:spcBef>
              <a:buNone/>
            </a:pPr>
            <a:r>
              <a:rPr lang="fr-BE" altLang="en-US" dirty="0" smtClean="0"/>
              <a:t>Il faut utiliser les mêmes règles dans toute la bibliographie pour</a:t>
            </a:r>
          </a:p>
          <a:p>
            <a:r>
              <a:rPr lang="fr-BE" altLang="en-US" dirty="0" smtClean="0"/>
              <a:t>que </a:t>
            </a:r>
            <a:r>
              <a:rPr lang="fr-BE" altLang="en-US" dirty="0"/>
              <a:t>l’ensemble soit cohérent</a:t>
            </a:r>
          </a:p>
          <a:p>
            <a:r>
              <a:rPr lang="fr-BE" altLang="en-US" dirty="0"/>
              <a:t>et que l’on puisse identifier sans ambiguïté et retrouver rapidement les documents </a:t>
            </a:r>
            <a:r>
              <a:rPr lang="fr-BE" altLang="en-US" dirty="0" smtClean="0"/>
              <a:t>cités</a:t>
            </a: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090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800" dirty="0">
                <a:solidFill>
                  <a:srgbClr val="3C4457"/>
                </a:solidFill>
              </a:rPr>
              <a:t>Monographie imprimée : exemple 10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Éditeur scientifique (éd.), </a:t>
            </a:r>
            <a:r>
              <a:rPr lang="fr-FR" altLang="en-US" i="1" dirty="0"/>
              <a:t>Titre général </a:t>
            </a:r>
            <a:r>
              <a:rPr lang="fr-FR" altLang="en-US" i="1" dirty="0" smtClean="0"/>
              <a:t>de l'ouvrage</a:t>
            </a:r>
            <a:r>
              <a:rPr lang="fr-FR" altLang="en-US" i="1" dirty="0"/>
              <a:t>. </a:t>
            </a:r>
            <a:r>
              <a:rPr lang="fr-FR" altLang="en-US" dirty="0"/>
              <a:t>N° du volume : </a:t>
            </a:r>
            <a:r>
              <a:rPr lang="fr-FR" altLang="en-US" i="1" dirty="0"/>
              <a:t>Titre du </a:t>
            </a:r>
            <a:r>
              <a:rPr lang="fr-FR" altLang="en-US" i="1" dirty="0" smtClean="0"/>
              <a:t>volume</a:t>
            </a:r>
            <a:r>
              <a:rPr lang="fr-FR" altLang="en-US" dirty="0" smtClean="0"/>
              <a:t>, édition</a:t>
            </a:r>
            <a:r>
              <a:rPr lang="fr-FR" altLang="en-US" dirty="0"/>
              <a:t>, </a:t>
            </a:r>
            <a:r>
              <a:rPr lang="fr-FR" altLang="en-US" dirty="0" smtClean="0"/>
              <a:t>collection</a:t>
            </a:r>
            <a:r>
              <a:rPr lang="fr-FR" altLang="en-US" dirty="0"/>
              <a:t>, n° dans la collection, éditeur, ville </a:t>
            </a:r>
            <a:r>
              <a:rPr lang="fr-FR" altLang="en-US" dirty="0" smtClean="0"/>
              <a:t>d'édition</a:t>
            </a:r>
            <a:r>
              <a:rPr lang="fr-FR" altLang="en-US" dirty="0"/>
              <a:t>, année d'édition.</a:t>
            </a:r>
          </a:p>
          <a:p>
            <a:pPr marL="609600" indent="-609600"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0" indent="0">
              <a:spcBef>
                <a:spcPct val="0"/>
              </a:spcBef>
              <a:buNone/>
            </a:pPr>
            <a:r>
              <a:rPr lang="fr-FR" altLang="en-US" dirty="0"/>
              <a:t>A. N. Kolmogorov et A. N. </a:t>
            </a:r>
            <a:r>
              <a:rPr lang="fr-FR" altLang="en-US" dirty="0" err="1"/>
              <a:t>Yushkevich</a:t>
            </a:r>
            <a:r>
              <a:rPr lang="fr-FR" altLang="en-US" dirty="0"/>
              <a:t> (</a:t>
            </a:r>
            <a:r>
              <a:rPr lang="fr-FR" altLang="en-US" dirty="0" err="1"/>
              <a:t>éds</a:t>
            </a:r>
            <a:r>
              <a:rPr lang="fr-FR" altLang="en-US" dirty="0"/>
              <a:t>), </a:t>
            </a:r>
            <a:r>
              <a:rPr lang="fr-FR" altLang="en-US" i="1" dirty="0" err="1" smtClean="0"/>
              <a:t>Mathematics</a:t>
            </a:r>
            <a:r>
              <a:rPr lang="fr-FR" altLang="en-US" i="1" dirty="0" smtClean="0"/>
              <a:t> </a:t>
            </a:r>
            <a:r>
              <a:rPr lang="fr-FR" altLang="en-US" i="1" dirty="0"/>
              <a:t>of the 19th </a:t>
            </a:r>
            <a:r>
              <a:rPr lang="fr-FR" altLang="en-US" i="1" dirty="0" err="1"/>
              <a:t>century</a:t>
            </a:r>
            <a:r>
              <a:rPr lang="fr-FR" altLang="en-US" i="1" dirty="0"/>
              <a:t>: </a:t>
            </a:r>
            <a:r>
              <a:rPr lang="fr-FR" altLang="en-US" i="1" dirty="0" err="1"/>
              <a:t>geometry</a:t>
            </a:r>
            <a:r>
              <a:rPr lang="fr-FR" altLang="en-US" i="1" dirty="0"/>
              <a:t>, </a:t>
            </a:r>
            <a:r>
              <a:rPr lang="fr-FR" altLang="en-US" i="1" dirty="0" err="1" smtClean="0"/>
              <a:t>analytic</a:t>
            </a:r>
            <a:r>
              <a:rPr lang="fr-FR" altLang="en-US" i="1" dirty="0" smtClean="0"/>
              <a:t> </a:t>
            </a:r>
            <a:r>
              <a:rPr lang="fr-FR" altLang="en-US" i="1" dirty="0" err="1"/>
              <a:t>function</a:t>
            </a:r>
            <a:r>
              <a:rPr lang="fr-FR" altLang="en-US" i="1" dirty="0"/>
              <a:t> </a:t>
            </a:r>
            <a:r>
              <a:rPr lang="fr-FR" altLang="en-US" i="1" dirty="0" err="1"/>
              <a:t>theory</a:t>
            </a:r>
            <a:r>
              <a:rPr lang="fr-FR" altLang="en-US" dirty="0"/>
              <a:t>, </a:t>
            </a:r>
            <a:r>
              <a:rPr lang="fr-FR" altLang="en-US" dirty="0" err="1"/>
              <a:t>Birkhäuser</a:t>
            </a:r>
            <a:r>
              <a:rPr lang="fr-FR" altLang="en-US" dirty="0"/>
              <a:t> </a:t>
            </a:r>
            <a:r>
              <a:rPr lang="fr-FR" altLang="en-US" dirty="0" err="1" smtClean="0"/>
              <a:t>Verlag</a:t>
            </a:r>
            <a:r>
              <a:rPr lang="fr-FR" altLang="en-US" dirty="0" smtClean="0"/>
              <a:t>, Basel</a:t>
            </a:r>
            <a:r>
              <a:rPr lang="fr-FR" altLang="en-US" dirty="0"/>
              <a:t>, </a:t>
            </a:r>
            <a:r>
              <a:rPr lang="fr-FR" altLang="en-US" dirty="0" smtClean="0"/>
              <a:t>1996</a:t>
            </a:r>
            <a:r>
              <a:rPr lang="fr-FR" altLang="en-US" dirty="0"/>
              <a:t>, traduit du russe par Roger Cooke.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57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 smtClean="0"/>
              <a:t>Chapitre d’un livre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l’auteur du chapitre. Titre du chapitre. </a:t>
            </a:r>
            <a:r>
              <a:rPr lang="fr-FR" altLang="en-US" i="1" dirty="0"/>
              <a:t>In</a:t>
            </a:r>
            <a:r>
              <a:rPr lang="fr-FR" altLang="en-US" dirty="0"/>
              <a:t> : </a:t>
            </a:r>
            <a:r>
              <a:rPr lang="fr-FR" altLang="en-US" dirty="0" smtClean="0"/>
              <a:t>NOM</a:t>
            </a:r>
            <a:r>
              <a:rPr lang="fr-FR" altLang="en-US" dirty="0"/>
              <a:t>, Prénom de l’éditeur de l’ouvrage, </a:t>
            </a:r>
            <a:r>
              <a:rPr lang="fr-FR" altLang="en-US" i="1" dirty="0"/>
              <a:t>Titre de l’ouvrage</a:t>
            </a:r>
            <a:r>
              <a:rPr lang="fr-FR" altLang="en-US" dirty="0"/>
              <a:t>, </a:t>
            </a:r>
            <a:r>
              <a:rPr lang="fr-FR" altLang="en-US" dirty="0" smtClean="0"/>
              <a:t>édition</a:t>
            </a:r>
            <a:r>
              <a:rPr lang="fr-FR" altLang="en-US" dirty="0"/>
              <a:t>, ville d’édition : éditeur, année d’édition, (Collection </a:t>
            </a:r>
            <a:r>
              <a:rPr lang="fr-FR" altLang="en-US" dirty="0" smtClean="0"/>
              <a:t>; n</a:t>
            </a:r>
            <a:r>
              <a:rPr lang="fr-FR" altLang="en-US" dirty="0"/>
              <a:t>° dans la collection), chapitre, première-dernière pages. </a:t>
            </a:r>
            <a:r>
              <a:rPr lang="fr-FR" altLang="en-US" dirty="0" smtClean="0"/>
              <a:t>Note</a:t>
            </a:r>
            <a:r>
              <a:rPr lang="fr-FR" altLang="en-US" dirty="0"/>
              <a:t>.</a:t>
            </a:r>
            <a:endParaRPr lang="fr-BE" altLang="en-US" dirty="0"/>
          </a:p>
          <a:p>
            <a:pPr>
              <a:lnSpc>
                <a:spcPct val="90000"/>
              </a:lnSpc>
              <a:spcBef>
                <a:spcPct val="7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l’auteur du chapitre, </a:t>
            </a:r>
            <a:r>
              <a:rPr lang="fr-FR" altLang="en-US" i="1" dirty="0"/>
              <a:t>Titre du chapitre</a:t>
            </a:r>
            <a:r>
              <a:rPr lang="fr-FR" altLang="en-US" dirty="0"/>
              <a:t>, </a:t>
            </a:r>
            <a:r>
              <a:rPr lang="fr-FR" altLang="en-US" dirty="0" smtClean="0"/>
              <a:t>Titre </a:t>
            </a:r>
            <a:r>
              <a:rPr lang="fr-FR" altLang="en-US" dirty="0"/>
              <a:t>de l’ouvrage (Prénom Nom de l’éditeur de l’ouvrage), </a:t>
            </a:r>
            <a:r>
              <a:rPr lang="fr-FR" altLang="en-US" dirty="0" smtClean="0"/>
              <a:t>édition</a:t>
            </a:r>
            <a:r>
              <a:rPr lang="fr-FR" altLang="en-US" dirty="0"/>
              <a:t>, collection, n° dans la collection, éditeur, ville </a:t>
            </a:r>
            <a:r>
              <a:rPr lang="fr-FR" altLang="en-US" dirty="0" smtClean="0"/>
              <a:t>d’édition</a:t>
            </a:r>
            <a:r>
              <a:rPr lang="fr-FR" altLang="en-US" dirty="0"/>
              <a:t>, année d’édition, note, première-dernière pages.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2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Chapitre d’un livre : exemple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5" descr="Kolmogorov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830" y="1412776"/>
            <a:ext cx="3241964" cy="4526280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6" descr="Kolmogorov004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5831" y="1412776"/>
            <a:ext cx="31337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25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Chapitre d’un livre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BE" altLang="en-US" sz="2400" u="sng" dirty="0" smtClean="0"/>
              <a:t>Norme </a:t>
            </a:r>
            <a:r>
              <a:rPr lang="fr-BE" altLang="en-US" sz="2400" u="sng" dirty="0"/>
              <a:t>ISO </a:t>
            </a:r>
            <a:r>
              <a:rPr lang="fr-BE" altLang="en-US" sz="24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400" dirty="0" smtClean="0"/>
              <a:t>NOM, Prénom de l’auteur du chapitre. Titre du chapitre. </a:t>
            </a:r>
            <a:r>
              <a:rPr lang="fr-FR" altLang="en-US" sz="2400" i="1" dirty="0" smtClean="0"/>
              <a:t>In</a:t>
            </a:r>
            <a:r>
              <a:rPr lang="fr-FR" altLang="en-US" sz="2400" dirty="0" smtClean="0"/>
              <a:t> : NOM, Prénom de l’éditeur de l’ouvrage, </a:t>
            </a:r>
            <a:r>
              <a:rPr lang="fr-FR" altLang="en-US" sz="2400" i="1" dirty="0" smtClean="0"/>
              <a:t>Titre de l’ouvrage</a:t>
            </a:r>
            <a:r>
              <a:rPr lang="fr-FR" altLang="en-US" sz="2400" dirty="0" smtClean="0"/>
              <a:t>, édition, ville d’édition : éditeur, année d’édition, (Collection ; n° dans la collection), chapitre, première-dernière pages. Note.</a:t>
            </a:r>
            <a:endParaRPr lang="fr-BE" altLang="en-US" sz="2400" dirty="0"/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fr-BE" altLang="en-US" sz="2400" u="sng" dirty="0"/>
              <a:t>Dans notre cas</a:t>
            </a:r>
            <a:r>
              <a:rPr lang="fr-BE" altLang="en-US" sz="2400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sz="2400" dirty="0"/>
              <a:t>LAPTEV, B. L. et B. A. ROZENFEL'D. </a:t>
            </a:r>
            <a:r>
              <a:rPr lang="fr-FR" altLang="en-US" sz="2400" dirty="0" err="1"/>
              <a:t>Geometry</a:t>
            </a:r>
            <a:r>
              <a:rPr lang="fr-FR" altLang="en-US" sz="2400" dirty="0"/>
              <a:t>. </a:t>
            </a:r>
            <a:r>
              <a:rPr lang="fr-FR" altLang="en-US" sz="2400" i="1" dirty="0"/>
              <a:t>In</a:t>
            </a:r>
            <a:r>
              <a:rPr lang="fr-FR" altLang="en-US" sz="2400" dirty="0"/>
              <a:t> : </a:t>
            </a:r>
            <a:r>
              <a:rPr lang="fr-FR" altLang="en-US" sz="2400" dirty="0" smtClean="0"/>
              <a:t>KOLMOGOROV</a:t>
            </a:r>
            <a:r>
              <a:rPr lang="fr-FR" altLang="en-US" sz="2400" dirty="0"/>
              <a:t>, A. N. et A. N. </a:t>
            </a:r>
            <a:r>
              <a:rPr lang="fr-FR" altLang="en-US" sz="2400" dirty="0" smtClean="0"/>
              <a:t>YUSHKEVICH, </a:t>
            </a:r>
            <a:r>
              <a:rPr lang="fr-FR" altLang="en-US" sz="2400" dirty="0" err="1" smtClean="0"/>
              <a:t>éds</a:t>
            </a:r>
            <a:r>
              <a:rPr lang="fr-FR" altLang="en-US" sz="2400" dirty="0"/>
              <a:t>, </a:t>
            </a:r>
            <a:r>
              <a:rPr lang="fr-FR" altLang="en-US" sz="2400" i="1" dirty="0" err="1" smtClean="0"/>
              <a:t>Mathematics</a:t>
            </a:r>
            <a:r>
              <a:rPr lang="fr-FR" altLang="en-US" sz="2400" i="1" dirty="0" smtClean="0"/>
              <a:t> </a:t>
            </a:r>
            <a:r>
              <a:rPr lang="fr-FR" altLang="en-US" sz="2400" i="1" dirty="0"/>
              <a:t>of the 19th </a:t>
            </a:r>
            <a:r>
              <a:rPr lang="fr-FR" altLang="en-US" sz="2400" i="1" dirty="0" smtClean="0"/>
              <a:t>Century: </a:t>
            </a:r>
            <a:r>
              <a:rPr lang="fr-FR" altLang="en-US" sz="2400" i="1" dirty="0" err="1" smtClean="0"/>
              <a:t>Geometry</a:t>
            </a:r>
            <a:r>
              <a:rPr lang="fr-FR" altLang="en-US" sz="2400" i="1" dirty="0" smtClean="0"/>
              <a:t>, </a:t>
            </a:r>
            <a:r>
              <a:rPr lang="fr-FR" altLang="en-US" sz="2400" i="1" dirty="0" err="1" smtClean="0"/>
              <a:t>Analytic</a:t>
            </a:r>
            <a:r>
              <a:rPr lang="fr-FR" altLang="en-US" sz="2400" i="1" dirty="0" smtClean="0"/>
              <a:t> </a:t>
            </a:r>
            <a:r>
              <a:rPr lang="fr-FR" altLang="en-US" sz="2400" i="1" dirty="0" err="1" smtClean="0"/>
              <a:t>Function</a:t>
            </a:r>
            <a:r>
              <a:rPr lang="fr-FR" altLang="en-US" sz="2400" i="1" dirty="0" smtClean="0"/>
              <a:t> </a:t>
            </a:r>
            <a:r>
              <a:rPr lang="fr-FR" altLang="en-US" sz="2400" i="1" dirty="0"/>
              <a:t>Theory</a:t>
            </a:r>
            <a:r>
              <a:rPr lang="fr-FR" altLang="en-US" sz="2400" dirty="0"/>
              <a:t>, Basel : </a:t>
            </a:r>
            <a:r>
              <a:rPr lang="fr-FR" altLang="en-US" sz="2400" dirty="0" err="1"/>
              <a:t>Birkhäuser</a:t>
            </a:r>
            <a:r>
              <a:rPr lang="fr-FR" altLang="en-US" sz="2400" dirty="0"/>
              <a:t> </a:t>
            </a:r>
            <a:r>
              <a:rPr lang="fr-FR" altLang="en-US" sz="2400" dirty="0" err="1"/>
              <a:t>Verlag</a:t>
            </a:r>
            <a:r>
              <a:rPr lang="fr-FR" altLang="en-US" sz="2400" dirty="0"/>
              <a:t>, 1996, </a:t>
            </a:r>
            <a:r>
              <a:rPr lang="fr-FR" altLang="en-US" sz="2400" dirty="0" smtClean="0"/>
              <a:t>chapitre </a:t>
            </a:r>
            <a:r>
              <a:rPr lang="fr-FR" altLang="en-US" sz="2400" dirty="0"/>
              <a:t>1, p. 1-117. Traduit du russe par Roger Cooke.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05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Chapitre d’un livre : exemple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70000"/>
              </a:spcBef>
              <a:buNone/>
              <a:defRPr/>
            </a:pPr>
            <a:r>
              <a:rPr lang="fr-BE" sz="2400" u="sng" dirty="0"/>
              <a:t>Norme AMS</a:t>
            </a:r>
            <a:r>
              <a:rPr lang="fr-BE" sz="2400" dirty="0"/>
              <a:t> :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fr-FR" sz="2400" dirty="0"/>
              <a:t>Prénom Nom de l'auteur du chapitre, </a:t>
            </a:r>
            <a:r>
              <a:rPr lang="fr-FR" sz="2400" i="1" dirty="0"/>
              <a:t>Titre du </a:t>
            </a:r>
            <a:r>
              <a:rPr lang="fr-FR" sz="2400" i="1" dirty="0" smtClean="0"/>
              <a:t>chapitre</a:t>
            </a:r>
            <a:r>
              <a:rPr lang="fr-FR" sz="2400" dirty="0" smtClean="0"/>
              <a:t>, Titre de </a:t>
            </a:r>
            <a:r>
              <a:rPr lang="fr-FR" sz="2400" dirty="0"/>
              <a:t>l’ouvrage (Prénom Nom de l’éditeur de l’ouvrage), </a:t>
            </a:r>
            <a:r>
              <a:rPr lang="fr-FR" sz="2400" dirty="0" smtClean="0"/>
              <a:t>édition</a:t>
            </a:r>
            <a:r>
              <a:rPr lang="fr-FR" sz="2400" dirty="0"/>
              <a:t>, collection, n° dans la collection, éditeur, ville </a:t>
            </a:r>
            <a:r>
              <a:rPr lang="fr-FR" sz="2400" dirty="0" smtClean="0"/>
              <a:t>d’édition</a:t>
            </a:r>
            <a:r>
              <a:rPr lang="fr-FR" sz="2400" dirty="0"/>
              <a:t>, année d’édition, note, première-dernière pages.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fr-BE" sz="2400" u="sng" dirty="0"/>
              <a:t>Dans notre cas</a:t>
            </a:r>
            <a:r>
              <a:rPr lang="fr-BE" sz="2400" dirty="0"/>
              <a:t> :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fr-FR" sz="2400" dirty="0"/>
              <a:t>B. L. Laptev et B. A. </a:t>
            </a:r>
            <a:r>
              <a:rPr lang="fr-FR" sz="2400" dirty="0" err="1"/>
              <a:t>Rozenfel'd</a:t>
            </a:r>
            <a:r>
              <a:rPr lang="fr-FR" sz="2400" dirty="0"/>
              <a:t>, </a:t>
            </a:r>
            <a:r>
              <a:rPr lang="fr-FR" sz="2400" i="1" dirty="0" err="1" smtClean="0"/>
              <a:t>Geometry</a:t>
            </a:r>
            <a:r>
              <a:rPr lang="fr-FR" sz="2400" dirty="0" smtClean="0"/>
              <a:t>, </a:t>
            </a:r>
            <a:r>
              <a:rPr lang="fr-FR" sz="2400" dirty="0" err="1" smtClean="0"/>
              <a:t>Mathematics</a:t>
            </a:r>
            <a:r>
              <a:rPr lang="fr-FR" sz="2400" dirty="0" smtClean="0"/>
              <a:t> </a:t>
            </a:r>
            <a:r>
              <a:rPr lang="fr-FR" sz="2400" dirty="0"/>
              <a:t>of </a:t>
            </a:r>
            <a:r>
              <a:rPr lang="fr-FR" sz="2400" dirty="0" smtClean="0"/>
              <a:t>the </a:t>
            </a:r>
            <a:r>
              <a:rPr lang="fr-FR" sz="2400" dirty="0"/>
              <a:t>19th Century: </a:t>
            </a:r>
            <a:r>
              <a:rPr lang="fr-FR" sz="2400" dirty="0" err="1"/>
              <a:t>geometry</a:t>
            </a:r>
            <a:r>
              <a:rPr lang="fr-FR" sz="2400" dirty="0"/>
              <a:t>, </a:t>
            </a:r>
            <a:r>
              <a:rPr lang="fr-FR" sz="2400" dirty="0" err="1"/>
              <a:t>analytic</a:t>
            </a:r>
            <a:r>
              <a:rPr lang="fr-FR" sz="2400" dirty="0"/>
              <a:t> </a:t>
            </a:r>
            <a:r>
              <a:rPr lang="fr-FR" sz="2400" dirty="0" err="1"/>
              <a:t>function</a:t>
            </a:r>
            <a:r>
              <a:rPr lang="fr-FR" sz="2400" dirty="0"/>
              <a:t> </a:t>
            </a:r>
            <a:r>
              <a:rPr lang="fr-FR" sz="2400" dirty="0" err="1"/>
              <a:t>theory</a:t>
            </a:r>
            <a:r>
              <a:rPr lang="fr-FR" sz="2400" dirty="0"/>
              <a:t> (A. </a:t>
            </a:r>
            <a:r>
              <a:rPr lang="fr-FR" sz="2400" dirty="0" smtClean="0"/>
              <a:t>N</a:t>
            </a:r>
            <a:r>
              <a:rPr lang="fr-FR" sz="2400" dirty="0"/>
              <a:t>. Kolmogorov et A. N. </a:t>
            </a:r>
            <a:r>
              <a:rPr lang="fr-FR" sz="2400" dirty="0" err="1"/>
              <a:t>Yushkevich</a:t>
            </a:r>
            <a:r>
              <a:rPr lang="fr-FR" sz="2400" dirty="0"/>
              <a:t>, </a:t>
            </a:r>
            <a:r>
              <a:rPr lang="fr-FR" sz="2400" dirty="0" err="1"/>
              <a:t>éds</a:t>
            </a:r>
            <a:r>
              <a:rPr lang="fr-FR" sz="2400" dirty="0"/>
              <a:t>), </a:t>
            </a:r>
            <a:r>
              <a:rPr lang="fr-FR" sz="2400" dirty="0" err="1"/>
              <a:t>Birkhäuser</a:t>
            </a:r>
            <a:r>
              <a:rPr lang="fr-FR" sz="2400" dirty="0"/>
              <a:t> </a:t>
            </a:r>
            <a:r>
              <a:rPr lang="fr-FR" sz="2400" dirty="0" err="1" smtClean="0"/>
              <a:t>Verlag</a:t>
            </a:r>
            <a:r>
              <a:rPr lang="fr-FR" sz="2400" dirty="0"/>
              <a:t>, Basel, 1996, traduit du russe par Roger Cooke, </a:t>
            </a:r>
            <a:r>
              <a:rPr lang="fr-FR" sz="2400" dirty="0" smtClean="0"/>
              <a:t>p</a:t>
            </a:r>
            <a:r>
              <a:rPr lang="fr-FR" sz="2400" dirty="0"/>
              <a:t>. 1-117.</a:t>
            </a: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0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800" dirty="0"/>
              <a:t>Monographie imprimée : cas général</a:t>
            </a:r>
            <a:endParaRPr lang="en-US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. Édition. Ville d'édition : éditeur, </a:t>
            </a:r>
            <a:r>
              <a:rPr lang="fr-FR" altLang="en-US" dirty="0" smtClean="0"/>
              <a:t>année d'édition</a:t>
            </a:r>
            <a:r>
              <a:rPr lang="fr-FR" altLang="en-US" dirty="0"/>
              <a:t>. Nombre de pages. (Collection ; </a:t>
            </a:r>
            <a:r>
              <a:rPr lang="fr-FR" altLang="en-US" dirty="0" smtClean="0"/>
              <a:t>n° dans la </a:t>
            </a:r>
            <a:r>
              <a:rPr lang="fr-FR" altLang="en-US" dirty="0"/>
              <a:t>collection). ISBN</a:t>
            </a:r>
            <a:r>
              <a:rPr lang="fr-FR" altLang="en-US" dirty="0" smtClean="0"/>
              <a:t>.</a:t>
            </a:r>
            <a:endParaRPr lang="fr-BE" altLang="en-US" u="sng" dirty="0" smtClean="0"/>
          </a:p>
          <a:p>
            <a:pPr>
              <a:spcBef>
                <a:spcPct val="30000"/>
              </a:spcBef>
              <a:buNone/>
            </a:pPr>
            <a:r>
              <a:rPr lang="fr-BE" altLang="en-US" u="sng" dirty="0" smtClean="0"/>
              <a:t>Norme </a:t>
            </a:r>
            <a:r>
              <a:rPr lang="fr-BE" altLang="en-US" u="sng" dirty="0"/>
              <a:t>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, édition, collection, n° dans </a:t>
            </a:r>
            <a:r>
              <a:rPr lang="fr-FR" altLang="en-US" dirty="0" smtClean="0"/>
              <a:t>la collection</a:t>
            </a:r>
            <a:r>
              <a:rPr lang="fr-FR" altLang="en-US" dirty="0"/>
              <a:t>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année d'édition.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1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6" descr="Rose0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437" y="1412776"/>
            <a:ext cx="2952750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7" descr="Rose007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0131" y="1412776"/>
            <a:ext cx="290512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70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. Édition. Ville d'édition : </a:t>
            </a:r>
            <a:r>
              <a:rPr lang="fr-FR" altLang="en-US" dirty="0" smtClean="0"/>
              <a:t>éditeur, année d'édition</a:t>
            </a:r>
            <a:r>
              <a:rPr lang="fr-FR" altLang="en-US" dirty="0"/>
              <a:t>. Nombre de pages. (</a:t>
            </a:r>
            <a:r>
              <a:rPr lang="fr-FR" altLang="en-US" dirty="0" smtClean="0"/>
              <a:t>Collection ; </a:t>
            </a:r>
            <a:r>
              <a:rPr lang="fr-FR" altLang="en-US" dirty="0"/>
              <a:t>n° dans </a:t>
            </a:r>
            <a:r>
              <a:rPr lang="fr-FR" altLang="en-US" dirty="0" smtClean="0"/>
              <a:t>la </a:t>
            </a:r>
            <a:r>
              <a:rPr lang="fr-FR" altLang="en-US" dirty="0"/>
              <a:t>collection). ISBN.</a:t>
            </a:r>
          </a:p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ROSE, H. E. </a:t>
            </a:r>
            <a:r>
              <a:rPr lang="en-US" altLang="en-US" i="1" dirty="0"/>
              <a:t>A Course in Number Theory</a:t>
            </a:r>
            <a:r>
              <a:rPr lang="en-US" altLang="en-US" dirty="0"/>
              <a:t>. 2</a:t>
            </a:r>
            <a:r>
              <a:rPr lang="en-US" altLang="en-US" baseline="30000" dirty="0"/>
              <a:t>e</a:t>
            </a:r>
            <a:r>
              <a:rPr lang="en-US" altLang="en-US" dirty="0"/>
              <a:t> </a:t>
            </a:r>
            <a:r>
              <a:rPr lang="en-US" altLang="en-US" dirty="0" err="1" smtClean="0"/>
              <a:t>éd</a:t>
            </a:r>
            <a:r>
              <a:rPr lang="en-US" altLang="en-US" dirty="0" smtClean="0"/>
              <a:t>. Oxford </a:t>
            </a:r>
            <a:r>
              <a:rPr lang="en-US" altLang="en-US" dirty="0"/>
              <a:t>: Clarendon Press, 1994. XV, 398 </a:t>
            </a:r>
            <a:r>
              <a:rPr lang="en-US" altLang="en-US" dirty="0" smtClean="0"/>
              <a:t>p. ISBN 0-19-853470-5</a:t>
            </a:r>
            <a:r>
              <a:rPr lang="en-US" altLang="en-US" dirty="0"/>
              <a:t>.</a:t>
            </a:r>
            <a:endParaRPr lang="fr-FR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0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l'ouvrage </a:t>
            </a:r>
            <a:r>
              <a:rPr lang="fr-FR" altLang="en-US" i="1" dirty="0" smtClean="0"/>
              <a:t>: sous-titre</a:t>
            </a:r>
            <a:r>
              <a:rPr lang="fr-FR" altLang="en-US" dirty="0"/>
              <a:t>, édition, collection, n° dans </a:t>
            </a:r>
            <a:r>
              <a:rPr lang="fr-FR" altLang="en-US" dirty="0" smtClean="0"/>
              <a:t>la collection</a:t>
            </a:r>
            <a:r>
              <a:rPr lang="fr-FR" altLang="en-US" dirty="0"/>
              <a:t>, </a:t>
            </a:r>
            <a:r>
              <a:rPr lang="fr-FR" altLang="en-US" dirty="0" smtClean="0"/>
              <a:t>éditeur</a:t>
            </a:r>
            <a:r>
              <a:rPr lang="fr-FR" altLang="en-US" dirty="0"/>
              <a:t>, ville d'édition, </a:t>
            </a:r>
            <a:r>
              <a:rPr lang="fr-FR" altLang="en-US" dirty="0" smtClean="0"/>
              <a:t>année d'édition</a:t>
            </a:r>
            <a:r>
              <a:rPr lang="fr-FR" altLang="en-US" dirty="0"/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dirty="0"/>
              <a:t>H. E. Rose, </a:t>
            </a:r>
            <a:r>
              <a:rPr lang="en-US" altLang="en-US" i="1" dirty="0"/>
              <a:t>A course in number theory</a:t>
            </a:r>
            <a:r>
              <a:rPr lang="en-US" altLang="en-US" dirty="0"/>
              <a:t>, 2</a:t>
            </a:r>
            <a:r>
              <a:rPr lang="en-US" altLang="en-US" baseline="30000" dirty="0"/>
              <a:t>e</a:t>
            </a:r>
            <a:r>
              <a:rPr lang="en-US" altLang="en-US" dirty="0"/>
              <a:t> </a:t>
            </a:r>
            <a:r>
              <a:rPr lang="en-US" altLang="en-US" dirty="0" err="1"/>
              <a:t>éd</a:t>
            </a:r>
            <a:r>
              <a:rPr lang="en-US" altLang="en-US" dirty="0" smtClean="0"/>
              <a:t>., Clarendon </a:t>
            </a:r>
            <a:r>
              <a:rPr lang="en-US" altLang="en-US" dirty="0"/>
              <a:t>Press, Oxford, 1994.</a:t>
            </a:r>
            <a:endParaRPr lang="fr-FR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82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Monographie imprimée : exemple 2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7" descr="Kendig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525" y="1412776"/>
            <a:ext cx="3076575" cy="4524375"/>
          </a:xfrm>
          <a:noFill/>
          <a:ln>
            <a:solidFill>
              <a:schemeClr val="tx1"/>
            </a:solidFill>
          </a:ln>
        </p:spPr>
      </p:pic>
      <p:pic>
        <p:nvPicPr>
          <p:cNvPr id="8" name="Picture 8" descr="Kendig004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8706" y="1412776"/>
            <a:ext cx="2847975" cy="4524375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870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2470</Words>
  <Application>Microsoft Office PowerPoint</Application>
  <PresentationFormat>Affichage à l'écran (4:3)</PresentationFormat>
  <Paragraphs>241</Paragraphs>
  <Slides>44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0" baseType="lpstr">
      <vt:lpstr>Arial</vt:lpstr>
      <vt:lpstr>Arial Rounded MT Bold</vt:lpstr>
      <vt:lpstr>Calibri</vt:lpstr>
      <vt:lpstr>Source San Pro</vt:lpstr>
      <vt:lpstr>Source Sans Pro</vt:lpstr>
      <vt:lpstr>Contiguïté</vt:lpstr>
      <vt:lpstr>Rédaction des références bibliographiques</vt:lpstr>
      <vt:lpstr>Références bibliographiques</vt:lpstr>
      <vt:lpstr>Références bibliographiques</vt:lpstr>
      <vt:lpstr>Références bibliographiques</vt:lpstr>
      <vt:lpstr>Monographie imprimée : cas général</vt:lpstr>
      <vt:lpstr>Monographie imprimée : exemple 1</vt:lpstr>
      <vt:lpstr>Monographie imprimée : exemple 1</vt:lpstr>
      <vt:lpstr>Monographie imprimée : exemple 1</vt:lpstr>
      <vt:lpstr>Monographie imprimée : exemple 2</vt:lpstr>
      <vt:lpstr>Monographie imprimée : exemple 2</vt:lpstr>
      <vt:lpstr>Monographie imprimée : exemple 2</vt:lpstr>
      <vt:lpstr>Monographie imprimée : exemple 2</vt:lpstr>
      <vt:lpstr>Monographie imprimée : exemple 3</vt:lpstr>
      <vt:lpstr>Monographie imprimée : exemple 3</vt:lpstr>
      <vt:lpstr>Monographie imprimée : exemple 3</vt:lpstr>
      <vt:lpstr>Monographie imprimée : exemple 4</vt:lpstr>
      <vt:lpstr>Monographie imprimée : exemple 4</vt:lpstr>
      <vt:lpstr>Monographie imprimée : exemple 4</vt:lpstr>
      <vt:lpstr>Monographie imprimée : exemple 4</vt:lpstr>
      <vt:lpstr>Monographie imprimée : exemple 5</vt:lpstr>
      <vt:lpstr>Monographie imprimée : exemple 5</vt:lpstr>
      <vt:lpstr>Monographie imprimée : exemple 5</vt:lpstr>
      <vt:lpstr>Monographie imprimée : exemple 5</vt:lpstr>
      <vt:lpstr>Monographie imprimée : exemple 6</vt:lpstr>
      <vt:lpstr>Monographie imprimée : exemple 6</vt:lpstr>
      <vt:lpstr>Monographie imprimée : exemple 6</vt:lpstr>
      <vt:lpstr>Monographie imprimée : exemple 7</vt:lpstr>
      <vt:lpstr>Monographie imprimée : exemple 7</vt:lpstr>
      <vt:lpstr>Monographie imprimée : exemple 7</vt:lpstr>
      <vt:lpstr>Monographie imprimée : exemple 7</vt:lpstr>
      <vt:lpstr>Monographie imprimée : exemple 8</vt:lpstr>
      <vt:lpstr>Monographie imprimée : exemple 8</vt:lpstr>
      <vt:lpstr>Monographie imprimée : exemple 8</vt:lpstr>
      <vt:lpstr>Monographie imprimée : exemple 9</vt:lpstr>
      <vt:lpstr>Monographie imprimée : exemple 9</vt:lpstr>
      <vt:lpstr>Monographie imprimée : exemple 9</vt:lpstr>
      <vt:lpstr>Monographie imprimée : exemple 10</vt:lpstr>
      <vt:lpstr>Monographie imprimée : exemple 10</vt:lpstr>
      <vt:lpstr>Monographie imprimée : exemple 10</vt:lpstr>
      <vt:lpstr>Monographie imprimée : exemple 10</vt:lpstr>
      <vt:lpstr>Chapitre d’un livre</vt:lpstr>
      <vt:lpstr>Chapitre d’un livre : exemple </vt:lpstr>
      <vt:lpstr>Chapitre d’un livre : exemple</vt:lpstr>
      <vt:lpstr>Chapitre d’un livre : exemple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1300</cp:revision>
  <cp:lastPrinted>2016-11-29T10:36:28Z</cp:lastPrinted>
  <dcterms:created xsi:type="dcterms:W3CDTF">2014-10-28T10:20:46Z</dcterms:created>
  <dcterms:modified xsi:type="dcterms:W3CDTF">2018-02-01T08:11:00Z</dcterms:modified>
</cp:coreProperties>
</file>