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ce Richelle" initials="LR" lastIdx="6" clrIdx="0">
    <p:extLst>
      <p:ext uri="{19B8F6BF-5375-455C-9EA6-DF929625EA0E}">
        <p15:presenceInfo xmlns:p15="http://schemas.microsoft.com/office/powerpoint/2012/main" userId="Laurence Rich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D1D"/>
    <a:srgbClr val="278989"/>
    <a:srgbClr val="A8183A"/>
    <a:srgbClr val="D1DEFB"/>
    <a:srgbClr val="FDD9CF"/>
    <a:srgbClr val="FF8361"/>
    <a:srgbClr val="FB3621"/>
    <a:srgbClr val="FF410D"/>
    <a:srgbClr val="22582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7436" autoAdjust="0"/>
  </p:normalViewPr>
  <p:slideViewPr>
    <p:cSldViewPr>
      <p:cViewPr varScale="1">
        <p:scale>
          <a:sx n="77" d="100"/>
          <a:sy n="77" d="100"/>
        </p:scale>
        <p:origin x="90" y="5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02" y="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F5EA7798-A561-4C99-91F3-D24BACABD4A1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BBD89D9C-4971-4BD5-A9AF-8B8AA5943C9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29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/>
          <a:lstStyle>
            <a:lvl1pPr algn="r">
              <a:defRPr sz="1200"/>
            </a:lvl1pPr>
          </a:lstStyle>
          <a:p>
            <a:fld id="{5CFE7606-93E1-4414-B184-EF82DF2282F8}" type="datetimeFigureOut">
              <a:rPr lang="fr-BE" smtClean="0"/>
              <a:pPr/>
              <a:t>01-02-18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1" tIns="45781" rIns="91561" bIns="45781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3450"/>
            <a:ext cx="5444490" cy="4474845"/>
          </a:xfrm>
          <a:prstGeom prst="rect">
            <a:avLst/>
          </a:prstGeom>
        </p:spPr>
        <p:txBody>
          <a:bodyPr vert="horz" lIns="91561" tIns="45781" rIns="91561" bIns="4578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1561" tIns="45781" rIns="91561" bIns="45781" rtlCol="0" anchor="b"/>
          <a:lstStyle>
            <a:lvl1pPr algn="r">
              <a:defRPr sz="1200"/>
            </a:lvl1pPr>
          </a:lstStyle>
          <a:p>
            <a:fld id="{9B6F5836-DC94-4EDB-AAF6-CE956D4E9F1D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522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506216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>
              <a:defRPr lang="en-US" smtClean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fr-BE" smtClean="0"/>
              <a:pPr/>
              <a:t>‹N°›</a:t>
            </a:fld>
            <a:endParaRPr lang="fr-BE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143000"/>
          </a:xfrm>
          <a:solidFill>
            <a:schemeClr val="bg1">
              <a:lumMod val="95000"/>
            </a:schemeClr>
          </a:solidFill>
          <a:ln w="22225">
            <a:solidFill>
              <a:schemeClr val="tx2">
                <a:lumMod val="50000"/>
              </a:schemeClr>
            </a:solidFill>
            <a:round/>
          </a:ln>
        </p:spPr>
        <p:txBody>
          <a:bodyPr/>
          <a:lstStyle>
            <a:lvl1pPr>
              <a:defRPr sz="4000" b="1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gradFill flip="none" rotWithShape="1">
          <a:gsLst>
            <a:gs pos="37500">
              <a:srgbClr val="FFFFFF"/>
            </a:gs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7992888" cy="4988024"/>
          </a:xfrm>
        </p:spPr>
        <p:txBody>
          <a:bodyPr/>
          <a:lstStyle>
            <a:lvl1pPr>
              <a:buSzPct val="120000"/>
              <a:defRPr sz="2800"/>
            </a:lvl1pPr>
            <a:lvl2pPr>
              <a:buClr>
                <a:schemeClr val="tx2"/>
              </a:buClr>
              <a:buSzPct val="120000"/>
              <a:defRPr sz="2400"/>
            </a:lvl2pPr>
            <a:lvl3pPr>
              <a:buClr>
                <a:schemeClr val="accent1"/>
              </a:buClr>
              <a:buSzPct val="120000"/>
              <a:defRPr sz="2000"/>
            </a:lvl3pPr>
            <a:lvl4pPr>
              <a:buClr>
                <a:schemeClr val="tx2"/>
              </a:buClr>
              <a:buSzPct val="120000"/>
              <a:defRPr sz="1600"/>
            </a:lvl4pPr>
            <a:lvl5pPr>
              <a:buClr>
                <a:schemeClr val="accent1"/>
              </a:buClr>
              <a:buSzPct val="120000"/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381128" y="1412776"/>
            <a:ext cx="3863280" cy="4968552"/>
          </a:xfrm>
        </p:spPr>
        <p:txBody>
          <a:bodyPr/>
          <a:lstStyle>
            <a:lvl1pPr>
              <a:buSzPct val="120000"/>
              <a:defRPr sz="24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4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3791272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3791272" cy="4320479"/>
          </a:xfrm>
        </p:spPr>
        <p:txBody>
          <a:bodyPr/>
          <a:lstStyle>
            <a:lvl1pPr marL="342900" indent="-228600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/>
            </a:lvl1pPr>
            <a:lvl2pPr>
              <a:buClr>
                <a:schemeClr val="tx2"/>
              </a:buClr>
              <a:buSzPct val="120000"/>
              <a:defRPr sz="2000"/>
            </a:lvl2pPr>
            <a:lvl3pPr>
              <a:buClr>
                <a:schemeClr val="accent1"/>
              </a:buClr>
              <a:buSzPct val="120000"/>
              <a:defRPr sz="1800"/>
            </a:lvl3pPr>
            <a:lvl4pPr>
              <a:buClr>
                <a:schemeClr val="tx2"/>
              </a:buClr>
              <a:buSzPct val="120000"/>
              <a:defRPr sz="1600"/>
            </a:lvl4pPr>
            <a:lvl5pPr marL="1554480" indent="-228600">
              <a:defRPr lang="en-US" sz="16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412776"/>
            <a:ext cx="382480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060848"/>
            <a:ext cx="3824808" cy="4320479"/>
          </a:xfrm>
        </p:spPr>
        <p:txBody>
          <a:bodyPr/>
          <a:lstStyle>
            <a:lvl1pPr marL="34290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buClr>
                <a:schemeClr val="accent1"/>
              </a:buClr>
              <a:buSzPct val="120000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Modifiez les styles du texte du masque</a:t>
            </a:r>
          </a:p>
          <a:p>
            <a:pPr marL="342900" lvl="1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Deuxième niveau</a:t>
            </a:r>
          </a:p>
          <a:p>
            <a:pPr marL="342900" lvl="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Troisième niveau</a:t>
            </a:r>
          </a:p>
          <a:p>
            <a:pPr marL="342900" lvl="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Quatrième niveau</a:t>
            </a:r>
          </a:p>
          <a:p>
            <a:pPr marL="342900" lvl="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</a:pPr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3"/>
          </p:nvPr>
        </p:nvSpPr>
        <p:spPr>
          <a:xfrm rot="16200000">
            <a:off x="6246015" y="2547073"/>
            <a:ext cx="5082628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+mj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0"/>
          </p:nvPr>
        </p:nvSpPr>
        <p:spPr>
          <a:xfrm rot="16200000">
            <a:off x="6195040" y="2598047"/>
            <a:ext cx="5184577" cy="365760"/>
          </a:xfrm>
        </p:spPr>
        <p:txBody>
          <a:bodyPr/>
          <a:lstStyle/>
          <a:p>
            <a:r>
              <a:rPr lang="fr-BE" dirty="0" smtClean="0"/>
              <a:t>Techniques de documentation et communication</a:t>
            </a:r>
            <a:endParaRPr lang="en-US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709936"/>
            <a:ext cx="7992888" cy="1143000"/>
          </a:xfrm>
        </p:spPr>
        <p:txBody>
          <a:bodyPr/>
          <a:lstStyle>
            <a:lvl1pPr algn="ctr">
              <a:defRPr sz="4000">
                <a:latin typeface="+mn-lt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</a:schemeClr>
            </a:gs>
            <a:gs pos="75000">
              <a:schemeClr val="bg1">
                <a:shade val="100000"/>
                <a:satMod val="115000"/>
              </a:schemeClr>
            </a:gs>
            <a:gs pos="100000">
              <a:schemeClr val="bg1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9928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7992888" cy="49880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278989"/>
            </a:solidFill>
          </a:ln>
        </p:spPr>
        <p:txBody>
          <a:bodyPr vert="horz" lIns="0" tIns="0" rIns="0" bIns="0" rtlCol="0" anchor="ctr"/>
          <a:lstStyle>
            <a:lvl1pPr algn="ctr">
              <a:defRPr sz="1500" b="1" baseline="0">
                <a:solidFill>
                  <a:srgbClr val="278989"/>
                </a:solidFill>
              </a:defRPr>
            </a:lvl1pPr>
          </a:lstStyle>
          <a:p>
            <a:fld id="{E667ED75-B537-4810-9364-B7D9FE7FDC5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195040" y="2598047"/>
            <a:ext cx="5184577" cy="365760"/>
          </a:xfrm>
          <a:prstGeom prst="rect">
            <a:avLst/>
          </a:prstGeom>
        </p:spPr>
        <p:txBody>
          <a:bodyPr/>
          <a:lstStyle>
            <a:lvl1pPr>
              <a:defRPr sz="1300" b="0" baseline="0">
                <a:solidFill>
                  <a:srgbClr val="278989"/>
                </a:solidFill>
              </a:defRPr>
            </a:lvl1pPr>
          </a:lstStyle>
          <a:p>
            <a:r>
              <a:rPr lang="fr-BE" dirty="0" smtClean="0"/>
              <a:t>Techniques de documentation et communication</a:t>
            </a:r>
            <a:endParaRPr lang="en-US" dirty="0" smtClean="0"/>
          </a:p>
          <a:p>
            <a:r>
              <a:rPr lang="fr-BE" dirty="0" smtClean="0"/>
              <a:t> 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83" y="6255593"/>
            <a:ext cx="1963713" cy="602407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0" kern="1200" cap="none" spc="-100" baseline="0">
          <a:ln>
            <a:noFill/>
          </a:ln>
          <a:solidFill>
            <a:schemeClr val="tx2"/>
          </a:solidFill>
          <a:effectLst/>
          <a:latin typeface="Arial Rounded MT Bold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tx2"/>
        </a:buClr>
        <a:buSzPct val="12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>
          <a:xfrm>
            <a:off x="611560" y="2578224"/>
            <a:ext cx="6461760" cy="1066800"/>
          </a:xfrm>
        </p:spPr>
        <p:txBody>
          <a:bodyPr/>
          <a:lstStyle/>
          <a:p>
            <a:r>
              <a:rPr lang="fr-BE" dirty="0" smtClean="0"/>
              <a:t>Thèses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67ED75-B537-4810-9364-B7D9FE7FDC55}" type="slidenum">
              <a:rPr lang="fr-BE" smtClean="0"/>
              <a:pPr/>
              <a:t>1</a:t>
            </a:fld>
            <a:endParaRPr lang="fr-BE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620000" cy="1381472"/>
          </a:xfrm>
        </p:spPr>
        <p:txBody>
          <a:bodyPr/>
          <a:lstStyle/>
          <a:p>
            <a:r>
              <a:rPr lang="fr-BE" altLang="en-US" dirty="0"/>
              <a:t>Rédaction des références bibliographiques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sans éditeur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</a:t>
            </a:r>
            <a:r>
              <a:rPr lang="fr-FR" altLang="en-US" i="1" dirty="0" smtClean="0"/>
              <a:t>thèse</a:t>
            </a:r>
            <a:r>
              <a:rPr lang="fr-FR" altLang="en-US" dirty="0" smtClean="0"/>
              <a:t>. Type </a:t>
            </a:r>
            <a:r>
              <a:rPr lang="fr-FR" altLang="en-US" dirty="0"/>
              <a:t>de la thèse, établissement, lieu, année </a:t>
            </a:r>
            <a:r>
              <a:rPr lang="fr-FR" altLang="en-US" dirty="0" smtClean="0"/>
              <a:t>de </a:t>
            </a:r>
            <a:r>
              <a:rPr lang="fr-FR" altLang="en-US" dirty="0"/>
              <a:t>soutenance. Nombre de pages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thèse</a:t>
            </a:r>
            <a:r>
              <a:rPr lang="fr-FR" altLang="en-US" dirty="0"/>
              <a:t>, </a:t>
            </a:r>
            <a:r>
              <a:rPr lang="fr-FR" altLang="en-US" dirty="0" smtClean="0"/>
              <a:t>Type de </a:t>
            </a:r>
            <a:r>
              <a:rPr lang="fr-FR" altLang="en-US" dirty="0"/>
              <a:t>la thèse, établissement, lieu, année </a:t>
            </a:r>
            <a:r>
              <a:rPr lang="fr-FR" altLang="en-US" dirty="0" smtClean="0"/>
              <a:t>de </a:t>
            </a:r>
            <a:r>
              <a:rPr lang="fr-FR" altLang="en-US" dirty="0"/>
              <a:t>soutenance.</a:t>
            </a:r>
            <a:endParaRPr lang="fr-BE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46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sans éditeur : </a:t>
            </a:r>
            <a:r>
              <a:rPr lang="fr-BE" altLang="en-US" dirty="0" smtClean="0"/>
              <a:t>exemple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6" name="Picture 8" descr="thèse0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75731" y="1556792"/>
            <a:ext cx="3143250" cy="452437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0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sans éditeur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</a:t>
            </a:r>
            <a:r>
              <a:rPr lang="fr-FR" altLang="en-US" i="1" dirty="0" smtClean="0"/>
              <a:t>thèse</a:t>
            </a:r>
            <a:r>
              <a:rPr lang="fr-FR" altLang="en-US" dirty="0" smtClean="0"/>
              <a:t>. Type de </a:t>
            </a:r>
            <a:r>
              <a:rPr lang="fr-FR" altLang="en-US" dirty="0"/>
              <a:t>la thèse, établissement, lieu, année </a:t>
            </a:r>
            <a:r>
              <a:rPr lang="fr-FR" altLang="en-US" dirty="0" smtClean="0"/>
              <a:t>de soutenance</a:t>
            </a:r>
            <a:r>
              <a:rPr lang="fr-FR" altLang="en-US" dirty="0"/>
              <a:t>. Nombre de pages.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DISPA, Sophie. </a:t>
            </a:r>
            <a:r>
              <a:rPr lang="fr-FR" altLang="en-US" i="1" dirty="0"/>
              <a:t>Beyond </a:t>
            </a:r>
            <a:r>
              <a:rPr lang="fr-FR" altLang="en-US" i="1" dirty="0" err="1"/>
              <a:t>Besov</a:t>
            </a:r>
            <a:r>
              <a:rPr lang="fr-FR" altLang="en-US" i="1" dirty="0"/>
              <a:t> </a:t>
            </a:r>
            <a:r>
              <a:rPr lang="fr-FR" altLang="en-US" i="1" dirty="0" err="1"/>
              <a:t>Spaces</a:t>
            </a:r>
            <a:r>
              <a:rPr lang="fr-FR" altLang="en-US" i="1" dirty="0"/>
              <a:t>, S</a:t>
            </a:r>
            <a:r>
              <a:rPr lang="el-GR" altLang="en-US" i="1" baseline="30000" dirty="0" smtClean="0">
                <a:cs typeface="Arial" panose="020B0604020202020204" pitchFamily="34" charset="0"/>
              </a:rPr>
              <a:t>ν</a:t>
            </a:r>
            <a:r>
              <a:rPr lang="fr-BE" altLang="en-US" i="1" baseline="30000" dirty="0" smtClean="0">
                <a:cs typeface="Arial" panose="020B0604020202020204" pitchFamily="34" charset="0"/>
              </a:rPr>
              <a:t> </a:t>
            </a:r>
            <a:r>
              <a:rPr lang="en-US" altLang="en-US" i="1" dirty="0" smtClean="0"/>
              <a:t>Spaces</a:t>
            </a:r>
            <a:r>
              <a:rPr lang="en-US" altLang="en-US" i="1" dirty="0"/>
              <a:t>: Topology and Prevalent Properties</a:t>
            </a:r>
            <a:r>
              <a:rPr lang="fr-FR" altLang="en-US" dirty="0"/>
              <a:t>. </a:t>
            </a:r>
            <a:r>
              <a:rPr lang="fr-FR" altLang="en-US" dirty="0" smtClean="0"/>
              <a:t>Thèse </a:t>
            </a:r>
            <a:r>
              <a:rPr lang="fr-FR" altLang="en-US" dirty="0"/>
              <a:t>de Doctorat, Université de </a:t>
            </a:r>
            <a:r>
              <a:rPr lang="fr-FR" altLang="en-US" dirty="0" smtClean="0"/>
              <a:t>Liège, Faculté des </a:t>
            </a:r>
            <a:r>
              <a:rPr lang="fr-FR" altLang="en-US" dirty="0"/>
              <a:t>Sciences, Liège, 2006. 113 p.</a:t>
            </a:r>
            <a:endParaRPr lang="fr-BE" alt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25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sans éditeur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thèse</a:t>
            </a:r>
            <a:r>
              <a:rPr lang="fr-FR" altLang="en-US" dirty="0"/>
              <a:t>, </a:t>
            </a:r>
            <a:r>
              <a:rPr lang="fr-FR" altLang="en-US" dirty="0" smtClean="0"/>
              <a:t>Type </a:t>
            </a:r>
            <a:r>
              <a:rPr lang="fr-FR" altLang="en-US" dirty="0"/>
              <a:t>de la thèse, établissement, lieu, année </a:t>
            </a:r>
            <a:r>
              <a:rPr lang="fr-FR" altLang="en-US" dirty="0" smtClean="0"/>
              <a:t>de </a:t>
            </a:r>
            <a:r>
              <a:rPr lang="fr-FR" altLang="en-US" dirty="0"/>
              <a:t>soutenance.</a:t>
            </a:r>
            <a:r>
              <a:rPr lang="fr-BE" altLang="en-US" u="sng" dirty="0"/>
              <a:t> </a:t>
            </a:r>
          </a:p>
          <a:p>
            <a:pPr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Sophie </a:t>
            </a:r>
            <a:r>
              <a:rPr lang="fr-FR" altLang="en-US" dirty="0" err="1"/>
              <a:t>Dispa</a:t>
            </a:r>
            <a:r>
              <a:rPr lang="fr-FR" altLang="en-US" i="1" dirty="0"/>
              <a:t>, Beyond </a:t>
            </a:r>
            <a:r>
              <a:rPr lang="fr-FR" altLang="en-US" i="1" dirty="0" err="1"/>
              <a:t>Besov</a:t>
            </a:r>
            <a:r>
              <a:rPr lang="fr-FR" altLang="en-US" i="1" dirty="0"/>
              <a:t> </a:t>
            </a:r>
            <a:r>
              <a:rPr lang="fr-FR" altLang="en-US" i="1" dirty="0" err="1"/>
              <a:t>spaces</a:t>
            </a:r>
            <a:r>
              <a:rPr lang="fr-FR" altLang="en-US" i="1" dirty="0"/>
              <a:t>, S</a:t>
            </a:r>
            <a:r>
              <a:rPr lang="el-GR" altLang="en-US" i="1" baseline="30000" dirty="0">
                <a:cs typeface="Arial" panose="020B0604020202020204" pitchFamily="34" charset="0"/>
              </a:rPr>
              <a:t>ν</a:t>
            </a:r>
            <a:r>
              <a:rPr lang="fr-FR" altLang="en-US" i="1" dirty="0"/>
              <a:t> </a:t>
            </a:r>
            <a:r>
              <a:rPr lang="en-US" altLang="en-US" i="1" dirty="0" smtClean="0"/>
              <a:t>spaces</a:t>
            </a:r>
            <a:r>
              <a:rPr lang="en-US" altLang="en-US" i="1" dirty="0"/>
              <a:t>: Topology and prevalent properties</a:t>
            </a:r>
            <a:r>
              <a:rPr lang="fr-FR" altLang="en-US" dirty="0"/>
              <a:t>, </a:t>
            </a:r>
            <a:r>
              <a:rPr lang="fr-FR" altLang="en-US" dirty="0" smtClean="0"/>
              <a:t>Thèse </a:t>
            </a:r>
            <a:r>
              <a:rPr lang="fr-FR" altLang="en-US" dirty="0"/>
              <a:t>de Doctorat, Université de Liège, </a:t>
            </a:r>
            <a:r>
              <a:rPr lang="fr-FR" altLang="en-US" dirty="0" smtClean="0"/>
              <a:t>Faculté </a:t>
            </a:r>
            <a:r>
              <a:rPr lang="fr-FR" altLang="en-US" dirty="0"/>
              <a:t>des Sciences, Liège, 2006.</a:t>
            </a:r>
            <a:endParaRPr lang="fr-BE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582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avec éditeur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thèse</a:t>
            </a:r>
            <a:r>
              <a:rPr lang="fr-FR" altLang="en-US" dirty="0"/>
              <a:t>. Ville </a:t>
            </a:r>
            <a:r>
              <a:rPr lang="fr-FR" altLang="en-US" dirty="0" smtClean="0"/>
              <a:t>d'édition </a:t>
            </a:r>
            <a:r>
              <a:rPr lang="fr-FR" altLang="en-US" dirty="0"/>
              <a:t>: éditeur, année d'édition. Nombre de </a:t>
            </a:r>
            <a:r>
              <a:rPr lang="fr-FR" altLang="en-US" dirty="0" smtClean="0"/>
              <a:t>pages</a:t>
            </a:r>
            <a:r>
              <a:rPr lang="fr-FR" altLang="en-US" dirty="0"/>
              <a:t>. (Collection ; n° dans la collection). Mention </a:t>
            </a:r>
            <a:r>
              <a:rPr lang="fr-FR" altLang="en-US" dirty="0" smtClean="0"/>
              <a:t>de </a:t>
            </a:r>
            <a:r>
              <a:rPr lang="fr-FR" altLang="en-US" dirty="0"/>
              <a:t>soutenance. ISBN.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</a:t>
            </a:r>
            <a:r>
              <a:rPr lang="fr-FR" altLang="en-US" i="1" dirty="0" smtClean="0"/>
              <a:t>thèse</a:t>
            </a:r>
            <a:r>
              <a:rPr lang="fr-FR" altLang="en-US" dirty="0" smtClean="0"/>
              <a:t>, collection</a:t>
            </a:r>
            <a:r>
              <a:rPr lang="fr-FR" altLang="en-US" dirty="0"/>
              <a:t>, n° dans la collection, éditeur, ville </a:t>
            </a:r>
            <a:r>
              <a:rPr lang="fr-FR" altLang="en-US" dirty="0" smtClean="0"/>
              <a:t>d'édition</a:t>
            </a:r>
            <a:r>
              <a:rPr lang="fr-FR" altLang="en-US" dirty="0"/>
              <a:t>, année d'édition, mention </a:t>
            </a:r>
            <a:r>
              <a:rPr lang="fr-FR" altLang="en-US" dirty="0" smtClean="0"/>
              <a:t>de soutenance</a:t>
            </a:r>
            <a:r>
              <a:rPr lang="fr-FR" alt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avec éditeur : </a:t>
            </a:r>
            <a:r>
              <a:rPr lang="fr-BE" altLang="en-US" dirty="0" smtClean="0"/>
              <a:t>exemple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  <p:pic>
        <p:nvPicPr>
          <p:cNvPr id="7" name="Picture 11" descr="Hansen00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2137" y="1412776"/>
            <a:ext cx="3181350" cy="452437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12" descr="Hansen003"/>
          <p:cNvPicPr>
            <a:picLocks noGrp="1" noChangeAspect="1" noChangeArrowheads="1"/>
          </p:cNvPicPr>
          <p:nvPr>
            <p:ph sz="half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41069" y="1412776"/>
            <a:ext cx="3143250" cy="4524375"/>
          </a:xfr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085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avec éditeur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fr-BE" altLang="en-US" u="sng" dirty="0"/>
              <a:t>Norme ISO 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dirty="0"/>
              <a:t>NOM, Prénom de l'auteur. </a:t>
            </a:r>
            <a:r>
              <a:rPr lang="fr-FR" altLang="en-US" i="1" dirty="0"/>
              <a:t>Titre de la thèse</a:t>
            </a:r>
            <a:r>
              <a:rPr lang="fr-FR" altLang="en-US" dirty="0"/>
              <a:t>. Ville </a:t>
            </a:r>
            <a:r>
              <a:rPr lang="fr-FR" altLang="en-US" dirty="0" smtClean="0"/>
              <a:t>d'édition </a:t>
            </a:r>
            <a:r>
              <a:rPr lang="fr-FR" altLang="en-US" dirty="0"/>
              <a:t>: éditeur, année d'édition. Nombre de </a:t>
            </a:r>
            <a:r>
              <a:rPr lang="fr-FR" altLang="en-US" dirty="0" smtClean="0"/>
              <a:t>pages</a:t>
            </a:r>
            <a:r>
              <a:rPr lang="fr-FR" altLang="en-US" dirty="0"/>
              <a:t>. (Collection ; n° dans la collection). Mention </a:t>
            </a:r>
            <a:r>
              <a:rPr lang="fr-FR" altLang="en-US" dirty="0" smtClean="0"/>
              <a:t>de </a:t>
            </a:r>
            <a:r>
              <a:rPr lang="fr-FR" altLang="en-US" dirty="0"/>
              <a:t>soutenance. ISBN.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fr-FR" altLang="en-US" dirty="0"/>
              <a:t>HANSEN, C. </a:t>
            </a:r>
            <a:r>
              <a:rPr lang="fr-FR" altLang="en-US" i="1" dirty="0"/>
              <a:t>Rank-</a:t>
            </a:r>
            <a:r>
              <a:rPr lang="fr-FR" altLang="en-US" i="1" dirty="0" err="1"/>
              <a:t>Deficient</a:t>
            </a:r>
            <a:r>
              <a:rPr lang="fr-FR" altLang="en-US" i="1" dirty="0"/>
              <a:t> and </a:t>
            </a:r>
            <a:r>
              <a:rPr lang="fr-FR" altLang="en-US" i="1" dirty="0" err="1"/>
              <a:t>Discrete</a:t>
            </a:r>
            <a:r>
              <a:rPr lang="fr-FR" altLang="en-US" i="1" dirty="0"/>
              <a:t> </a:t>
            </a:r>
            <a:r>
              <a:rPr lang="fr-FR" altLang="en-US" i="1" dirty="0" smtClean="0"/>
              <a:t>Ill-</a:t>
            </a:r>
            <a:r>
              <a:rPr lang="fr-FR" altLang="en-US" i="1" dirty="0" err="1" smtClean="0"/>
              <a:t>Posed</a:t>
            </a:r>
            <a:r>
              <a:rPr lang="fr-FR" altLang="en-US" i="1" dirty="0" smtClean="0"/>
              <a:t> </a:t>
            </a:r>
            <a:r>
              <a:rPr lang="fr-FR" altLang="en-US" i="1" dirty="0" err="1"/>
              <a:t>Problems</a:t>
            </a:r>
            <a:r>
              <a:rPr lang="fr-FR" altLang="en-US" dirty="0"/>
              <a:t>. </a:t>
            </a:r>
            <a:r>
              <a:rPr lang="fr-FR" altLang="en-US" dirty="0" err="1"/>
              <a:t>Lyngby</a:t>
            </a:r>
            <a:r>
              <a:rPr lang="fr-FR" altLang="en-US" dirty="0"/>
              <a:t> : </a:t>
            </a:r>
            <a:r>
              <a:rPr lang="fr-FR" altLang="en-US" dirty="0" err="1"/>
              <a:t>Polyteknisk</a:t>
            </a:r>
            <a:r>
              <a:rPr lang="fr-FR" altLang="en-US" dirty="0"/>
              <a:t> </a:t>
            </a:r>
            <a:r>
              <a:rPr lang="fr-FR" altLang="en-US" dirty="0" err="1"/>
              <a:t>Forlag</a:t>
            </a:r>
            <a:r>
              <a:rPr lang="fr-FR" altLang="en-US" dirty="0"/>
              <a:t>, </a:t>
            </a:r>
            <a:r>
              <a:rPr lang="fr-FR" altLang="en-US" dirty="0" smtClean="0"/>
              <a:t>1996</a:t>
            </a:r>
            <a:r>
              <a:rPr lang="fr-FR" altLang="en-US" dirty="0"/>
              <a:t>. 150 p. Thèse de Doctorat défendue à </a:t>
            </a:r>
            <a:r>
              <a:rPr lang="fr-FR" altLang="en-US" dirty="0" smtClean="0"/>
              <a:t>l'Université </a:t>
            </a:r>
            <a:r>
              <a:rPr lang="fr-FR" altLang="en-US" dirty="0"/>
              <a:t>Technique du Danemark. ISBN </a:t>
            </a:r>
            <a:r>
              <a:rPr lang="fr-FR" altLang="en-US" dirty="0" smtClean="0"/>
              <a:t>87-502-0784-9</a:t>
            </a:r>
            <a:r>
              <a:rPr lang="fr-FR" altLang="en-US" dirty="0"/>
              <a:t>.</a:t>
            </a:r>
            <a:endParaRPr lang="fr-BE" altLang="en-US" dirty="0"/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16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en-US" dirty="0"/>
              <a:t>Thèse avec éditeur : exemple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fr-BE" altLang="en-US" u="sng" dirty="0"/>
              <a:t>Norme AMS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FR" altLang="en-US" dirty="0"/>
              <a:t>Prénom Nom de l'auteur, </a:t>
            </a:r>
            <a:r>
              <a:rPr lang="fr-FR" altLang="en-US" i="1" dirty="0"/>
              <a:t>Titre de la thèse</a:t>
            </a:r>
            <a:r>
              <a:rPr lang="fr-FR" altLang="en-US" dirty="0"/>
              <a:t>, </a:t>
            </a:r>
            <a:r>
              <a:rPr lang="fr-FR" altLang="en-US" dirty="0" smtClean="0"/>
              <a:t>collection</a:t>
            </a:r>
            <a:r>
              <a:rPr lang="fr-FR" altLang="en-US" dirty="0"/>
              <a:t>, n° dans la collection, éditeur, ville </a:t>
            </a:r>
            <a:r>
              <a:rPr lang="fr-FR" altLang="en-US" dirty="0" smtClean="0"/>
              <a:t>d'édition</a:t>
            </a:r>
            <a:r>
              <a:rPr lang="fr-FR" altLang="en-US" dirty="0"/>
              <a:t>, année d'édition, mention </a:t>
            </a:r>
            <a:r>
              <a:rPr lang="fr-FR" altLang="en-US" dirty="0" smtClean="0"/>
              <a:t>de soutenance</a:t>
            </a:r>
            <a:r>
              <a:rPr lang="fr-FR" altLang="en-US" dirty="0"/>
              <a:t>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BE" altLang="en-US" u="sng" dirty="0"/>
              <a:t>Dans notre cas</a:t>
            </a:r>
            <a:r>
              <a:rPr lang="fr-BE" altLang="en-US" dirty="0"/>
              <a:t> :</a:t>
            </a:r>
          </a:p>
          <a:p>
            <a:pPr marL="114300" indent="0">
              <a:spcBef>
                <a:spcPct val="0"/>
              </a:spcBef>
              <a:buNone/>
            </a:pPr>
            <a:r>
              <a:rPr lang="fr-BE" altLang="en-US" dirty="0"/>
              <a:t>C. Hansen, </a:t>
            </a:r>
            <a:r>
              <a:rPr lang="fr-BE" altLang="en-US" i="1" dirty="0"/>
              <a:t>Rank-</a:t>
            </a:r>
            <a:r>
              <a:rPr lang="fr-BE" altLang="en-US" i="1" dirty="0" err="1"/>
              <a:t>deficient</a:t>
            </a:r>
            <a:r>
              <a:rPr lang="fr-BE" altLang="en-US" i="1" dirty="0"/>
              <a:t> and </a:t>
            </a:r>
            <a:r>
              <a:rPr lang="fr-BE" altLang="en-US" i="1" dirty="0" err="1"/>
              <a:t>discrete</a:t>
            </a:r>
            <a:r>
              <a:rPr lang="fr-BE" altLang="en-US" i="1" dirty="0"/>
              <a:t> </a:t>
            </a:r>
            <a:r>
              <a:rPr lang="fr-BE" altLang="en-US" i="1" dirty="0" err="1"/>
              <a:t>ill-posed</a:t>
            </a:r>
            <a:r>
              <a:rPr lang="fr-BE" altLang="en-US" i="1" dirty="0"/>
              <a:t> </a:t>
            </a:r>
            <a:r>
              <a:rPr lang="fr-BE" altLang="en-US" i="1" dirty="0" err="1" smtClean="0"/>
              <a:t>problems</a:t>
            </a:r>
            <a:r>
              <a:rPr lang="fr-BE" altLang="en-US" dirty="0"/>
              <a:t>, </a:t>
            </a:r>
            <a:r>
              <a:rPr lang="fr-BE" altLang="en-US" dirty="0" err="1"/>
              <a:t>Polyteknisk</a:t>
            </a:r>
            <a:r>
              <a:rPr lang="fr-BE" altLang="en-US" dirty="0"/>
              <a:t> </a:t>
            </a:r>
            <a:r>
              <a:rPr lang="fr-BE" altLang="en-US" dirty="0" err="1"/>
              <a:t>Forlag</a:t>
            </a:r>
            <a:r>
              <a:rPr lang="fr-BE" altLang="en-US" dirty="0"/>
              <a:t>, </a:t>
            </a:r>
            <a:r>
              <a:rPr lang="fr-BE" altLang="en-US" dirty="0" err="1"/>
              <a:t>Lingby</a:t>
            </a:r>
            <a:r>
              <a:rPr lang="fr-BE" altLang="en-US" dirty="0"/>
              <a:t>, 1996, thèse </a:t>
            </a:r>
            <a:r>
              <a:rPr lang="fr-BE" altLang="en-US" dirty="0" smtClean="0"/>
              <a:t>de </a:t>
            </a:r>
            <a:r>
              <a:rPr lang="fr-BE" altLang="en-US" dirty="0"/>
              <a:t>Doctorat défendue à l'Université Technique du </a:t>
            </a:r>
            <a:r>
              <a:rPr lang="fr-BE" altLang="en-US" dirty="0" smtClean="0"/>
              <a:t>Danemark</a:t>
            </a:r>
            <a:r>
              <a:rPr lang="fr-BE" altLang="en-US" dirty="0"/>
              <a:t>.</a:t>
            </a:r>
          </a:p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7ED75-B537-4810-9364-B7D9FE7FDC5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BE" smtClean="0"/>
              <a:t>Techniques de documentation et communication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3054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Personnalisé 5">
      <a:dk1>
        <a:srgbClr val="2F2B20"/>
      </a:dk1>
      <a:lt1>
        <a:srgbClr val="FFFFFF"/>
      </a:lt1>
      <a:dk2>
        <a:srgbClr val="3C4457"/>
      </a:dk2>
      <a:lt2>
        <a:srgbClr val="FBBE34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ersonnalisé 1">
      <a:majorFont>
        <a:latin typeface="Source Sans Pro"/>
        <a:ea typeface=""/>
        <a:cs typeface=""/>
      </a:majorFont>
      <a:minorFont>
        <a:latin typeface="Source San Pro"/>
        <a:ea typeface=""/>
        <a:cs typeface="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13358</TotalTime>
  <Words>500</Words>
  <Application>Microsoft Office PowerPoint</Application>
  <PresentationFormat>Affichage à l'écran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Source San Pro</vt:lpstr>
      <vt:lpstr>Source Sans Pro</vt:lpstr>
      <vt:lpstr>Contiguïté</vt:lpstr>
      <vt:lpstr>Rédaction des références bibliographiques</vt:lpstr>
      <vt:lpstr>Thèse sans éditeur</vt:lpstr>
      <vt:lpstr>Thèse sans éditeur : exemple</vt:lpstr>
      <vt:lpstr>Thèse sans éditeur : exemple</vt:lpstr>
      <vt:lpstr>Thèse sans éditeur : exemple</vt:lpstr>
      <vt:lpstr>Thèse avec éditeur</vt:lpstr>
      <vt:lpstr>Thèse avec éditeur : exemple</vt:lpstr>
      <vt:lpstr>Thèse avec éditeur : exemple</vt:lpstr>
      <vt:lpstr>Thèse avec éditeur : exemple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Richelle</dc:creator>
  <cp:lastModifiedBy>Fabienne Prosmans</cp:lastModifiedBy>
  <cp:revision>1308</cp:revision>
  <cp:lastPrinted>2016-11-29T10:36:28Z</cp:lastPrinted>
  <dcterms:created xsi:type="dcterms:W3CDTF">2014-10-28T10:20:46Z</dcterms:created>
  <dcterms:modified xsi:type="dcterms:W3CDTF">2018-02-01T08:10:17Z</dcterms:modified>
</cp:coreProperties>
</file>