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32" r:id="rId4"/>
    <p:sldId id="344" r:id="rId5"/>
    <p:sldId id="345" r:id="rId6"/>
    <p:sldId id="346" r:id="rId7"/>
    <p:sldId id="347" r:id="rId8"/>
    <p:sldId id="348" r:id="rId9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">
          <p15:clr>
            <a:srgbClr val="A4A3A4"/>
          </p15:clr>
        </p15:guide>
        <p15:guide id="2" orient="horz" pos="55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  <p15:guide id="4" pos="5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émy Lhoest" initials="RL" lastIdx="2" clrIdx="0">
    <p:extLst>
      <p:ext uri="{19B8F6BF-5375-455C-9EA6-DF929625EA0E}">
        <p15:presenceInfo xmlns:p15="http://schemas.microsoft.com/office/powerpoint/2012/main" userId="a40591063d5d84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3B0"/>
    <a:srgbClr val="E6E6E6"/>
    <a:srgbClr val="5FA4B0"/>
    <a:srgbClr val="E8E2DE"/>
    <a:srgbClr val="4B8B8E"/>
    <a:srgbClr val="007182"/>
    <a:srgbClr val="00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89068" autoAdjust="0"/>
  </p:normalViewPr>
  <p:slideViewPr>
    <p:cSldViewPr snapToGrid="0" snapToObjects="1">
      <p:cViewPr varScale="1">
        <p:scale>
          <a:sx n="105" d="100"/>
          <a:sy n="105" d="100"/>
        </p:scale>
        <p:origin x="1758" y="96"/>
      </p:cViewPr>
      <p:guideLst>
        <p:guide orient="horz" pos="274"/>
        <p:guide orient="horz" pos="550"/>
        <p:guide orient="horz" pos="2183"/>
        <p:guide pos="54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C33F-3103-4DA4-B71B-4B21A654680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E351-B1A4-49FD-8F1B-4B8EF9A05C9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CA9BF-06F4-1B4F-871E-08BFB1D3CC5F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EF71-3952-194F-85CC-3FDA4381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7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10" y="0"/>
            <a:ext cx="9145909" cy="6858000"/>
          </a:xfrm>
          <a:prstGeom prst="rect">
            <a:avLst/>
          </a:prstGeom>
        </p:spPr>
      </p:pic>
      <p:sp>
        <p:nvSpPr>
          <p:cNvPr id="11" name="Triangle rectangle 10"/>
          <p:cNvSpPr/>
          <p:nvPr userDrawn="1"/>
        </p:nvSpPr>
        <p:spPr>
          <a:xfrm rot="10800000" flipV="1">
            <a:off x="0" y="2258058"/>
            <a:ext cx="9144000" cy="4599941"/>
          </a:xfrm>
          <a:prstGeom prst="rtTriangle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4572579"/>
            <a:ext cx="7772400" cy="796567"/>
          </a:xfrm>
        </p:spPr>
        <p:txBody>
          <a:bodyPr>
            <a:normAutofit/>
          </a:bodyPr>
          <a:lstStyle>
            <a:lvl1pPr algn="r">
              <a:defRPr sz="3200" b="1" i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64043" y="5496030"/>
            <a:ext cx="7156002" cy="550475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F1410E3-9082-4122-BD0F-717244A7CBE7}" type="datetime1">
              <a:rPr lang="fr-FR" smtClean="0"/>
              <a:pPr/>
              <a:t>23/10/2019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riangle rectangle 6"/>
          <p:cNvSpPr>
            <a:spLocks noChangeAspect="1"/>
          </p:cNvSpPr>
          <p:nvPr userDrawn="1"/>
        </p:nvSpPr>
        <p:spPr>
          <a:xfrm rot="10800000">
            <a:off x="3345882" y="0"/>
            <a:ext cx="5798118" cy="2909525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Triangle rectangle 9"/>
          <p:cNvSpPr/>
          <p:nvPr userDrawn="1"/>
        </p:nvSpPr>
        <p:spPr>
          <a:xfrm>
            <a:off x="0" y="4525194"/>
            <a:ext cx="4632534" cy="2332806"/>
          </a:xfrm>
          <a:prstGeom prst="rtTriangle">
            <a:avLst/>
          </a:prstGeom>
          <a:solidFill>
            <a:srgbClr val="00707F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4941" y="145774"/>
            <a:ext cx="2777548" cy="11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76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840" y="2743200"/>
            <a:ext cx="3912217" cy="160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06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5FA4B0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90BB4A46-2F4D-4FA2-ADD6-EE1C8641F306}" type="datetime1">
              <a:rPr lang="fr-FR" smtClean="0"/>
              <a:pPr/>
              <a:t>23/10/2019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825102" y="2653447"/>
            <a:ext cx="7493796" cy="567349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5FA3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2012181" y="3429000"/>
            <a:ext cx="5119638" cy="55285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9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B6976F31-04EB-4FF6-A894-A4E78DEF918B}" type="datetime1">
              <a:rPr lang="fr-FR" smtClean="0"/>
              <a:pPr/>
              <a:t>23/10/2019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192540" y="4716148"/>
            <a:ext cx="5622328" cy="567349"/>
          </a:xfrm>
        </p:spPr>
        <p:txBody>
          <a:bodyPr>
            <a:noAutofit/>
          </a:bodyPr>
          <a:lstStyle>
            <a:lvl1pPr algn="r">
              <a:defRPr sz="3200" b="1">
                <a:solidFill>
                  <a:srgbClr val="5FA4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192540" y="5362098"/>
            <a:ext cx="5622328" cy="486486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grpSp>
        <p:nvGrpSpPr>
          <p:cNvPr id="2" name="Grouper 1"/>
          <p:cNvGrpSpPr/>
          <p:nvPr userDrawn="1"/>
        </p:nvGrpSpPr>
        <p:grpSpPr>
          <a:xfrm>
            <a:off x="-5102" y="-5100"/>
            <a:ext cx="9149101" cy="5719283"/>
            <a:chOff x="-5102" y="-5100"/>
            <a:chExt cx="9149101" cy="5719283"/>
          </a:xfrm>
        </p:grpSpPr>
        <p:sp>
          <p:nvSpPr>
            <p:cNvPr id="15" name="Triangle isocèle 17"/>
            <p:cNvSpPr/>
            <p:nvPr userDrawn="1"/>
          </p:nvSpPr>
          <p:spPr>
            <a:xfrm rot="5400000">
              <a:off x="916003" y="-926205"/>
              <a:ext cx="5719283" cy="7561493"/>
            </a:xfrm>
            <a:custGeom>
              <a:avLst/>
              <a:gdLst>
                <a:gd name="connsiteX0" fmla="*/ 0 w 7610342"/>
                <a:gd name="connsiteY0" fmla="*/ 7556390 h 7556390"/>
                <a:gd name="connsiteX1" fmla="*/ 3805171 w 7610342"/>
                <a:gd name="connsiteY1" fmla="*/ 0 h 7556390"/>
                <a:gd name="connsiteX2" fmla="*/ 7610342 w 7610342"/>
                <a:gd name="connsiteY2" fmla="*/ 7556390 h 7556390"/>
                <a:gd name="connsiteX3" fmla="*/ 0 w 7610342"/>
                <a:gd name="connsiteY3" fmla="*/ 7556390 h 7556390"/>
                <a:gd name="connsiteX0" fmla="*/ 0 w 7610342"/>
                <a:gd name="connsiteY0" fmla="*/ 7556390 h 7556390"/>
                <a:gd name="connsiteX1" fmla="*/ 1886071 w 7610342"/>
                <a:gd name="connsiteY1" fmla="*/ 3807111 h 7556390"/>
                <a:gd name="connsiteX2" fmla="*/ 3805171 w 7610342"/>
                <a:gd name="connsiteY2" fmla="*/ 0 h 7556390"/>
                <a:gd name="connsiteX3" fmla="*/ 7610342 w 7610342"/>
                <a:gd name="connsiteY3" fmla="*/ 7556390 h 7556390"/>
                <a:gd name="connsiteX4" fmla="*/ 0 w 7610342"/>
                <a:gd name="connsiteY4" fmla="*/ 7556390 h 7556390"/>
                <a:gd name="connsiteX0" fmla="*/ 0 w 7610342"/>
                <a:gd name="connsiteY0" fmla="*/ 7556390 h 7561493"/>
                <a:gd name="connsiteX1" fmla="*/ 1886071 w 7610342"/>
                <a:gd name="connsiteY1" fmla="*/ 3807111 h 7561493"/>
                <a:gd name="connsiteX2" fmla="*/ 3805171 w 7610342"/>
                <a:gd name="connsiteY2" fmla="*/ 0 h 7561493"/>
                <a:gd name="connsiteX3" fmla="*/ 7610342 w 7610342"/>
                <a:gd name="connsiteY3" fmla="*/ 7556390 h 7561493"/>
                <a:gd name="connsiteX4" fmla="*/ 1884539 w 7610342"/>
                <a:gd name="connsiteY4" fmla="*/ 7561493 h 7561493"/>
                <a:gd name="connsiteX5" fmla="*/ 0 w 7610342"/>
                <a:gd name="connsiteY5" fmla="*/ 7556390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0 w 5725803"/>
                <a:gd name="connsiteY4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5150642 w 5725803"/>
                <a:gd name="connsiteY4" fmla="*/ 7560475 h 7561493"/>
                <a:gd name="connsiteX5" fmla="*/ 0 w 5725803"/>
                <a:gd name="connsiteY5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150642 w 5725803"/>
                <a:gd name="connsiteY3" fmla="*/ 6425259 h 7561493"/>
                <a:gd name="connsiteX4" fmla="*/ 5725803 w 5725803"/>
                <a:gd name="connsiteY4" fmla="*/ 7556390 h 7561493"/>
                <a:gd name="connsiteX5" fmla="*/ 5150642 w 5725803"/>
                <a:gd name="connsiteY5" fmla="*/ 7560475 h 7561493"/>
                <a:gd name="connsiteX6" fmla="*/ 0 w 5725803"/>
                <a:gd name="connsiteY6" fmla="*/ 7561493 h 7561493"/>
                <a:gd name="connsiteX0" fmla="*/ 0 w 5150642"/>
                <a:gd name="connsiteY0" fmla="*/ 7561493 h 7561493"/>
                <a:gd name="connsiteX1" fmla="*/ 1532 w 5150642"/>
                <a:gd name="connsiteY1" fmla="*/ 3807111 h 7561493"/>
                <a:gd name="connsiteX2" fmla="*/ 1920632 w 5150642"/>
                <a:gd name="connsiteY2" fmla="*/ 0 h 7561493"/>
                <a:gd name="connsiteX3" fmla="*/ 5150642 w 5150642"/>
                <a:gd name="connsiteY3" fmla="*/ 6425259 h 7561493"/>
                <a:gd name="connsiteX4" fmla="*/ 5150642 w 5150642"/>
                <a:gd name="connsiteY4" fmla="*/ 7560475 h 7561493"/>
                <a:gd name="connsiteX5" fmla="*/ 0 w 5150642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5150642 w 5719283"/>
                <a:gd name="connsiteY4" fmla="*/ 7560475 h 7561493"/>
                <a:gd name="connsiteX5" fmla="*/ 0 w 5719283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0 w 5719283"/>
                <a:gd name="connsiteY4" fmla="*/ 7561493 h 756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9283" h="7561493">
                  <a:moveTo>
                    <a:pt x="0" y="7561493"/>
                  </a:moveTo>
                  <a:cubicBezTo>
                    <a:pt x="511" y="6310032"/>
                    <a:pt x="1021" y="5058572"/>
                    <a:pt x="1532" y="3807111"/>
                  </a:cubicBezTo>
                  <a:lnTo>
                    <a:pt x="1920632" y="0"/>
                  </a:lnTo>
                  <a:lnTo>
                    <a:pt x="5719283" y="7553153"/>
                  </a:lnTo>
                  <a:lnTo>
                    <a:pt x="0" y="7561493"/>
                  </a:lnTo>
                  <a:close/>
                </a:path>
              </a:pathLst>
            </a:custGeom>
            <a:solidFill>
              <a:srgbClr val="5FA4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6" name="Triangle isocèle 15"/>
            <p:cNvSpPr/>
            <p:nvPr userDrawn="1"/>
          </p:nvSpPr>
          <p:spPr>
            <a:xfrm rot="16200000" flipH="1">
              <a:off x="6187138" y="633785"/>
              <a:ext cx="2967379" cy="2946343"/>
            </a:xfrm>
            <a:prstGeom prst="triangle">
              <a:avLst/>
            </a:pr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6240" y="146951"/>
            <a:ext cx="115993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909608"/>
          </a:xfrm>
        </p:spPr>
        <p:txBody>
          <a:bodyPr/>
          <a:lstStyle>
            <a:lvl1pPr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23/10/2019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17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sans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304925"/>
            <a:ext cx="8229600" cy="4926542"/>
          </a:xfrm>
        </p:spPr>
        <p:txBody>
          <a:bodyPr/>
          <a:lstStyle>
            <a:lvl1pPr marL="0" indent="0">
              <a:buNone/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23/10/2019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9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0ADF4229-93D4-4734-9A5C-5EB86EE6E957}" type="datetime1">
              <a:rPr lang="fr-FR" smtClean="0"/>
              <a:pPr/>
              <a:t>23/10/2019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82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D66CD96A-35AB-4EB9-A2B8-9E0D3AC939F5}" type="datetime1">
              <a:rPr lang="fr-FR" smtClean="0"/>
              <a:pPr/>
              <a:t>23/10/2019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88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73FEF22-AF47-448C-B679-0D0EFB4454E9}" type="datetime1">
              <a:rPr lang="fr-FR" smtClean="0"/>
              <a:pPr/>
              <a:t>23/10/2019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88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ture et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994ABD94-56D0-4830-A76E-9A04082BA77D}" type="datetime1">
              <a:rPr lang="fr-FR" smtClean="0"/>
              <a:pPr/>
              <a:t>23/10/2019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825102" y="2861458"/>
            <a:ext cx="7493796" cy="567349"/>
          </a:xfrm>
        </p:spPr>
        <p:txBody>
          <a:bodyPr>
            <a:noAutofit/>
          </a:bodyPr>
          <a:lstStyle>
            <a:lvl1pPr>
              <a:defRPr sz="2900" b="0" i="0" baseline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Merci de votre attention/</a:t>
            </a:r>
            <a:br>
              <a:rPr lang="fr-FR" dirty="0" smtClean="0"/>
            </a:br>
            <a:r>
              <a:rPr lang="fr-FR" dirty="0" smtClean="0"/>
              <a:t>Questions-suggestions/...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6040699" y="5857103"/>
            <a:ext cx="2975615" cy="426221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rgbClr val="00000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fr-FR" dirty="0" smtClean="0"/>
              <a:t>À compléter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3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0B6A5708-9219-4ABB-8FC8-5C182745FF08}" type="datetime1">
              <a:rPr lang="fr-FR" smtClean="0"/>
              <a:pPr/>
              <a:t>23/10/2019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3" r:id="rId3"/>
    <p:sldLayoutId id="2147483650" r:id="rId4"/>
    <p:sldLayoutId id="2147483664" r:id="rId5"/>
    <p:sldLayoutId id="2147483652" r:id="rId6"/>
    <p:sldLayoutId id="2147483655" r:id="rId7"/>
    <p:sldLayoutId id="2147483657" r:id="rId8"/>
    <p:sldLayoutId id="2147483660" r:id="rId9"/>
    <p:sldLayoutId id="214748366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07F"/>
        </a:buClr>
        <a:buSzPct val="55000"/>
        <a:buFont typeface="Lucida Grande"/>
        <a:buChar char="▶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»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mathscinet.ams.org/mathscinet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hyperlink" Target="https://zbmath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5001204"/>
            <a:ext cx="7772400" cy="796567"/>
          </a:xfrm>
        </p:spPr>
        <p:txBody>
          <a:bodyPr>
            <a:normAutofit fontScale="90000"/>
          </a:bodyPr>
          <a:lstStyle/>
          <a:p>
            <a:r>
              <a:rPr lang="fr-BE" dirty="0"/>
              <a:t>Techniques de </a:t>
            </a:r>
            <a:r>
              <a:rPr lang="fr-BE" dirty="0" smtClean="0"/>
              <a:t>documentation</a:t>
            </a:r>
            <a:br>
              <a:rPr lang="fr-BE" dirty="0" smtClean="0"/>
            </a:br>
            <a:r>
              <a:rPr lang="fr-BE" dirty="0" smtClean="0"/>
              <a:t>et </a:t>
            </a:r>
            <a:r>
              <a:rPr lang="fr-BE" dirty="0"/>
              <a:t>de </a:t>
            </a:r>
            <a:r>
              <a:rPr lang="fr-BE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87350" y="2653447"/>
            <a:ext cx="8369300" cy="567349"/>
          </a:xfrm>
        </p:spPr>
        <p:txBody>
          <a:bodyPr/>
          <a:lstStyle/>
          <a:p>
            <a:r>
              <a:rPr lang="fr-BE" altLang="en-US" dirty="0"/>
              <a:t>Outils de recherche d’informations scientifiques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Bases de </a:t>
            </a:r>
            <a:r>
              <a:rPr lang="en-US" dirty="0" err="1" smtClean="0"/>
              <a:t>données</a:t>
            </a:r>
            <a:r>
              <a:rPr lang="en-US" dirty="0" smtClean="0"/>
              <a:t> </a:t>
            </a:r>
            <a:r>
              <a:rPr lang="en-US" dirty="0" err="1" smtClean="0"/>
              <a:t>bibliographiques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Bases de données bibliographiques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fr-BE" altLang="en-US" b="1" dirty="0"/>
              <a:t>Définition</a:t>
            </a:r>
            <a:r>
              <a:rPr lang="fr-BE" altLang="en-US" dirty="0"/>
              <a:t> : Une </a:t>
            </a:r>
            <a:r>
              <a:rPr lang="fr-BE" altLang="en-US" i="1" dirty="0"/>
              <a:t>base de données bibliographiques</a:t>
            </a:r>
          </a:p>
          <a:p>
            <a:r>
              <a:rPr lang="fr-BE" altLang="en-US" dirty="0"/>
              <a:t>est un répertoire de documents </a:t>
            </a:r>
          </a:p>
          <a:p>
            <a:r>
              <a:rPr lang="fr-BE" altLang="en-US" dirty="0"/>
              <a:t>sur un sujet ou concernant un domaine</a:t>
            </a:r>
          </a:p>
          <a:p>
            <a:r>
              <a:rPr lang="fr-BE" altLang="en-US" dirty="0"/>
              <a:t>classés par thèmes</a:t>
            </a:r>
          </a:p>
          <a:p>
            <a:r>
              <a:rPr lang="fr-BE" altLang="en-US" dirty="0"/>
              <a:t>clairement référencés</a:t>
            </a:r>
          </a:p>
          <a:p>
            <a:r>
              <a:rPr lang="fr-BE" altLang="en-US" dirty="0"/>
              <a:t>dont la description comporte souvent un résumé ou un </a:t>
            </a:r>
            <a:r>
              <a:rPr lang="fr-BE" altLang="en-US" dirty="0" smtClean="0"/>
              <a:t>commentaire</a:t>
            </a:r>
          </a:p>
          <a:p>
            <a:endParaRPr lang="fr-BE" dirty="0"/>
          </a:p>
          <a:p>
            <a:pPr>
              <a:buFontTx/>
              <a:buNone/>
            </a:pPr>
            <a:r>
              <a:rPr lang="fr-BE" altLang="en-US" b="1" dirty="0"/>
              <a:t>Remarques:</a:t>
            </a:r>
            <a:r>
              <a:rPr lang="fr-BE" altLang="en-US" dirty="0"/>
              <a:t> </a:t>
            </a:r>
          </a:p>
          <a:p>
            <a:r>
              <a:rPr lang="fr-BE" altLang="en-US" dirty="0"/>
              <a:t>Les bases de données bibliographiques répertorient les articles de périodiques.</a:t>
            </a:r>
          </a:p>
          <a:p>
            <a:r>
              <a:rPr lang="fr-BE" altLang="en-US" dirty="0"/>
              <a:t>Dans certains cas, elles donnent aussi accès à leur contenu.</a:t>
            </a:r>
            <a:endParaRPr lang="fr-BE" alt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76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48193" y="3140731"/>
            <a:ext cx="8067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altLang="en-US" sz="2800" dirty="0"/>
              <a:t>Repérer le périodique dans lequel est publié un article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92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5875" y="2905665"/>
            <a:ext cx="2381250" cy="1114425"/>
          </a:xfrm>
          <a:ln>
            <a:solidFill>
              <a:schemeClr val="tx1"/>
            </a:solidFill>
          </a:ln>
        </p:spPr>
      </p:pic>
      <p:pic>
        <p:nvPicPr>
          <p:cNvPr id="7" name="Espace réservé du contenu 6">
            <a:hlinkClick r:id="rId4"/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8430" y="2905665"/>
            <a:ext cx="3118139" cy="1114425"/>
          </a:xfrm>
          <a:ln>
            <a:solidFill>
              <a:schemeClr val="tx1"/>
            </a:solidFill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3000" dirty="0"/>
              <a:t>Bases de données bibliographiques mathématiques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690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32739" y="3140731"/>
            <a:ext cx="8098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altLang="en-US" sz="2800" dirty="0"/>
              <a:t>Si les données bibliographiques ne sont pas complètes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83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Dans </a:t>
            </a:r>
            <a:r>
              <a:rPr lang="fr-BE" altLang="en-US" dirty="0" err="1"/>
              <a:t>MathSciNet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altLang="en-US" dirty="0"/>
              <a:t>Le caractère de troncature est l’astérisque</a:t>
            </a:r>
            <a:r>
              <a:rPr lang="fr-BE" altLang="en-US" dirty="0" smtClean="0"/>
              <a:t>.</a:t>
            </a:r>
          </a:p>
          <a:p>
            <a:pPr marL="0" indent="0">
              <a:buNone/>
            </a:pPr>
            <a:endParaRPr lang="fr-BE" altLang="en-US" dirty="0"/>
          </a:p>
          <a:p>
            <a:r>
              <a:rPr lang="fr-BE" altLang="en-US" dirty="0"/>
              <a:t>Utiliser les guillemets pour la recherche d’une expression exacte</a:t>
            </a:r>
            <a:r>
              <a:rPr lang="fr-BE" altLang="en-US" dirty="0" smtClean="0"/>
              <a:t>.</a:t>
            </a:r>
          </a:p>
          <a:p>
            <a:pPr marL="0" indent="0">
              <a:buNone/>
            </a:pPr>
            <a:endParaRPr lang="fr-BE" altLang="en-US" dirty="0"/>
          </a:p>
          <a:p>
            <a:r>
              <a:rPr lang="fr-BE" altLang="en-US" dirty="0"/>
              <a:t>Dans le champ « Auteur », introduire le nom et l’initiale du prénom </a:t>
            </a:r>
            <a:r>
              <a:rPr lang="fr-BE" altLang="en-US" u="sng" dirty="0"/>
              <a:t>suivie</a:t>
            </a:r>
            <a:r>
              <a:rPr lang="fr-BE" altLang="en-US" dirty="0"/>
              <a:t> de la troncature (sinon la recherche ne portera pas sur les notices dont le prénom est encodé entièrement).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18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Dans </a:t>
            </a:r>
            <a:r>
              <a:rPr lang="fr-BE" altLang="en-US" dirty="0" err="1"/>
              <a:t>Zentralblatt</a:t>
            </a:r>
            <a:r>
              <a:rPr lang="fr-BE" altLang="en-US" dirty="0"/>
              <a:t> Math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BE" altLang="en-US" dirty="0"/>
              <a:t>Le caractère de troncature est l’astérisque uniquement disponible à droite</a:t>
            </a:r>
            <a:r>
              <a:rPr lang="fr-BE" alt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fr-BE" altLang="en-US" dirty="0"/>
          </a:p>
          <a:p>
            <a:pPr>
              <a:lnSpc>
                <a:spcPct val="90000"/>
              </a:lnSpc>
            </a:pPr>
            <a:r>
              <a:rPr lang="fr-BE" altLang="en-US" dirty="0"/>
              <a:t>Utiliser les guillemets pour la recherche d’une expression </a:t>
            </a:r>
            <a:r>
              <a:rPr lang="fr-BE" altLang="en-US"/>
              <a:t>exacte</a:t>
            </a:r>
            <a:r>
              <a:rPr lang="fr-BE" altLang="en-US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fr-BE" altLang="en-US" dirty="0"/>
          </a:p>
          <a:p>
            <a:pPr>
              <a:lnSpc>
                <a:spcPct val="90000"/>
              </a:lnSpc>
            </a:pPr>
            <a:r>
              <a:rPr lang="fr-BE" altLang="en-US" dirty="0"/>
              <a:t>Dans le champ « Auteur », introduire le nom et l’initiale du prénom </a:t>
            </a:r>
            <a:r>
              <a:rPr lang="fr-BE" altLang="en-US" u="sng" dirty="0"/>
              <a:t>suivie</a:t>
            </a:r>
            <a:r>
              <a:rPr lang="fr-BE" altLang="en-US" dirty="0"/>
              <a:t> de la troncature (sinon la recherche ne portera pas sur les notices dont le prénom est encodé entièrement).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01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4681</TotalTime>
  <Words>155</Words>
  <Application>Microsoft Office PowerPoint</Application>
  <PresentationFormat>Affichage à l'écran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Lucida Grande</vt:lpstr>
      <vt:lpstr>Source Sans Pro</vt:lpstr>
      <vt:lpstr>Thème Office</vt:lpstr>
      <vt:lpstr>Techniques de documentation et de communication</vt:lpstr>
      <vt:lpstr>Outils de recherche d’informations scientifiques</vt:lpstr>
      <vt:lpstr>Bases de données bibliographiques</vt:lpstr>
      <vt:lpstr>Présentation PowerPoint</vt:lpstr>
      <vt:lpstr>Bases de données bibliographiques mathématiques</vt:lpstr>
      <vt:lpstr>Présentation PowerPoint</vt:lpstr>
      <vt:lpstr>Dans MathSciNet</vt:lpstr>
      <vt:lpstr>Dans Zentralblatt Math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Minon</dc:creator>
  <cp:lastModifiedBy>Fabienne Prosmans</cp:lastModifiedBy>
  <cp:revision>534</cp:revision>
  <cp:lastPrinted>2019-06-06T11:51:45Z</cp:lastPrinted>
  <dcterms:created xsi:type="dcterms:W3CDTF">2018-04-18T15:28:21Z</dcterms:created>
  <dcterms:modified xsi:type="dcterms:W3CDTF">2019-10-23T12:30:15Z</dcterms:modified>
</cp:coreProperties>
</file>