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2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8" r:id="rId35"/>
    <p:sldId id="329" r:id="rId36"/>
    <p:sldId id="330" r:id="rId37"/>
    <p:sldId id="331" r:id="rId3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5FA4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50"/>
        <p:guide orient="horz" pos="218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" y="0"/>
            <a:ext cx="914590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02/10/2019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02/10/2019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02/10/2019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wikipedia.org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mathworld.wolfram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796567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Index : détails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46" y="2119343"/>
            <a:ext cx="7700108" cy="2957481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4686" y="3120876"/>
            <a:ext cx="490289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4686" y="3473301"/>
            <a:ext cx="490289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4686" y="3806676"/>
            <a:ext cx="490289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4687" y="4266872"/>
            <a:ext cx="404564" cy="112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</p:spTree>
    <p:extLst>
      <p:ext uri="{BB962C8B-B14F-4D97-AF65-F5344CB8AC3E}">
        <p14:creationId xmlns:p14="http://schemas.microsoft.com/office/powerpoint/2010/main" val="42447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2" y="1460500"/>
            <a:ext cx="3442136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Partie</a:t>
            </a:r>
            <a:r>
              <a:rPr lang="en-US" dirty="0" smtClean="0"/>
              <a:t> utile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85925" y="3533775"/>
            <a:ext cx="771525" cy="1590675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2457450" y="3162301"/>
            <a:ext cx="2286000" cy="116681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r>
              <a:rPr lang="fr-BE" altLang="en-US" dirty="0" smtClean="0"/>
              <a:t>Titre </a:t>
            </a:r>
            <a:r>
              <a:rPr lang="fr-BE" altLang="en-US" dirty="0"/>
              <a:t>de </a:t>
            </a:r>
            <a:r>
              <a:rPr lang="fr-BE" altLang="en-US" dirty="0" smtClean="0"/>
              <a:t>l’article</a:t>
            </a:r>
          </a:p>
          <a:p>
            <a:pPr marL="0" indent="0">
              <a:buNone/>
            </a:pPr>
            <a:endParaRPr lang="fr-BE" altLang="en-US" dirty="0"/>
          </a:p>
          <a:p>
            <a:r>
              <a:rPr lang="fr-BE" altLang="en-US" dirty="0"/>
              <a:t>Liste des articles renvoyant à l’article « </a:t>
            </a:r>
            <a:r>
              <a:rPr lang="fr-BE" altLang="en-US" dirty="0" err="1"/>
              <a:t>Continuous</a:t>
            </a:r>
            <a:r>
              <a:rPr lang="fr-BE" altLang="en-US" dirty="0"/>
              <a:t> </a:t>
            </a:r>
            <a:r>
              <a:rPr lang="fr-BE" altLang="en-US" dirty="0" err="1"/>
              <a:t>function</a:t>
            </a:r>
            <a:r>
              <a:rPr lang="fr-BE" altLang="en-US" dirty="0"/>
              <a:t> </a:t>
            </a:r>
            <a:r>
              <a:rPr lang="fr-BE" altLang="en-US" dirty="0" smtClean="0"/>
              <a:t>»</a:t>
            </a:r>
          </a:p>
          <a:p>
            <a:pPr marL="0" indent="0">
              <a:buNone/>
            </a:pPr>
            <a:endParaRPr lang="fr-BE" altLang="en-US" dirty="0"/>
          </a:p>
          <a:p>
            <a:r>
              <a:rPr lang="fr-BE" altLang="en-US" dirty="0"/>
              <a:t>Liste des articles mentionnés dans l’article « </a:t>
            </a:r>
            <a:r>
              <a:rPr lang="fr-BE" altLang="en-US" dirty="0" err="1"/>
              <a:t>Continuous</a:t>
            </a:r>
            <a:r>
              <a:rPr lang="fr-BE" altLang="en-US" dirty="0"/>
              <a:t> </a:t>
            </a:r>
            <a:r>
              <a:rPr lang="fr-BE" altLang="en-US" dirty="0" err="1"/>
              <a:t>function</a:t>
            </a:r>
            <a:r>
              <a:rPr lang="fr-BE" altLang="en-US" dirty="0"/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 : détails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9" y="1399714"/>
            <a:ext cx="2181225" cy="4813081"/>
          </a:xfr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438275" y="1828339"/>
            <a:ext cx="1104900" cy="13381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>
            <a:off x="2543175" y="1895245"/>
            <a:ext cx="2200275" cy="16215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1533525" y="2108312"/>
            <a:ext cx="1943100" cy="558688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>
            <a:stCxn id="15" idx="3"/>
          </p:cNvCxnSpPr>
          <p:nvPr/>
        </p:nvCxnSpPr>
        <p:spPr>
          <a:xfrm>
            <a:off x="3476625" y="2387656"/>
            <a:ext cx="1276350" cy="41161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1543050" y="2676065"/>
            <a:ext cx="1943100" cy="56243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8" idx="3"/>
          </p:cNvCxnSpPr>
          <p:nvPr/>
        </p:nvCxnSpPr>
        <p:spPr>
          <a:xfrm>
            <a:off x="3486150" y="2957283"/>
            <a:ext cx="1257300" cy="84897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2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5" grpId="0" uiExpan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276" y="1323975"/>
            <a:ext cx="2216337" cy="4890557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r>
              <a:rPr lang="fr-BE" altLang="en-US" dirty="0" smtClean="0"/>
              <a:t>Un </a:t>
            </a:r>
            <a:r>
              <a:rPr lang="fr-BE" altLang="en-US" dirty="0"/>
              <a:t>des experts du comité éditorial a marqué « </a:t>
            </a:r>
            <a:r>
              <a:rPr lang="fr-BE" altLang="en-US" dirty="0" err="1"/>
              <a:t>continuous</a:t>
            </a:r>
            <a:r>
              <a:rPr lang="fr-BE" altLang="en-US" dirty="0"/>
              <a:t> </a:t>
            </a:r>
            <a:r>
              <a:rPr lang="fr-BE" altLang="en-US" dirty="0" err="1"/>
              <a:t>function</a:t>
            </a:r>
            <a:r>
              <a:rPr lang="fr-BE" altLang="en-US" dirty="0"/>
              <a:t> » dans l’article </a:t>
            </a:r>
            <a:r>
              <a:rPr lang="fr-BE" altLang="en-US" dirty="0" err="1"/>
              <a:t>Mathematical</a:t>
            </a:r>
            <a:r>
              <a:rPr lang="fr-BE" altLang="en-US" dirty="0"/>
              <a:t> </a:t>
            </a:r>
            <a:r>
              <a:rPr lang="fr-BE" altLang="en-US" dirty="0" err="1"/>
              <a:t>analysis</a:t>
            </a:r>
            <a:r>
              <a:rPr lang="fr-BE" altLang="en-US" dirty="0"/>
              <a:t> pour qu’il apparaisse dans </a:t>
            </a:r>
            <a:r>
              <a:rPr lang="fr-BE" altLang="en-US" dirty="0" smtClean="0"/>
              <a:t>l’index</a:t>
            </a:r>
          </a:p>
          <a:p>
            <a:pPr marL="0" indent="0">
              <a:buNone/>
            </a:pPr>
            <a:endParaRPr lang="fr-BE" altLang="en-US" dirty="0"/>
          </a:p>
          <a:p>
            <a:r>
              <a:rPr lang="fr-BE" altLang="en-US" dirty="0"/>
              <a:t>Renvois dans l’index à d’autres sujets contenant les termes « </a:t>
            </a:r>
            <a:r>
              <a:rPr lang="fr-BE" altLang="en-US" dirty="0" err="1"/>
              <a:t>continuous</a:t>
            </a:r>
            <a:r>
              <a:rPr lang="fr-BE" altLang="en-US" dirty="0"/>
              <a:t> </a:t>
            </a:r>
            <a:r>
              <a:rPr lang="fr-BE" altLang="en-US" dirty="0" err="1"/>
              <a:t>function</a:t>
            </a:r>
            <a:r>
              <a:rPr lang="fr-BE" altLang="en-US" dirty="0"/>
              <a:t> »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 : détails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381125" y="3199939"/>
            <a:ext cx="1104900" cy="13381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 flipV="1">
            <a:off x="2486025" y="2066925"/>
            <a:ext cx="2276475" cy="119992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1381125" y="3618034"/>
            <a:ext cx="2172487" cy="753249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2" idx="3"/>
          </p:cNvCxnSpPr>
          <p:nvPr/>
        </p:nvCxnSpPr>
        <p:spPr>
          <a:xfrm>
            <a:off x="3553612" y="3994659"/>
            <a:ext cx="1208888" cy="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86" y="1460500"/>
            <a:ext cx="3332827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38" y="1460500"/>
            <a:ext cx="3251324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6499" y="3238500"/>
            <a:ext cx="1533526" cy="2724150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24449" y="2562225"/>
            <a:ext cx="1533526" cy="2333625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495" y="1304925"/>
            <a:ext cx="3447009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71799" y="3830639"/>
            <a:ext cx="1609726" cy="2036762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06" y="1285876"/>
            <a:ext cx="2887688" cy="4929188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150000"/>
              </a:spcBef>
            </a:pPr>
            <a:r>
              <a:rPr lang="fr-BE" altLang="en-US" dirty="0"/>
              <a:t>Titre de l’article</a:t>
            </a:r>
          </a:p>
          <a:p>
            <a:pPr>
              <a:spcBef>
                <a:spcPct val="150000"/>
              </a:spcBef>
            </a:pPr>
            <a:r>
              <a:rPr lang="fr-BE" altLang="en-US" dirty="0"/>
              <a:t>Sujets répertoriés dans </a:t>
            </a:r>
            <a:r>
              <a:rPr lang="fr-BE" altLang="en-US" dirty="0" smtClean="0"/>
              <a:t>l’index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 : détails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190625" y="1412529"/>
            <a:ext cx="1438274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>
            <a:off x="2628899" y="1492077"/>
            <a:ext cx="2124076" cy="20620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1428750" y="1984029"/>
            <a:ext cx="1047750" cy="16527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2076450" y="3641379"/>
            <a:ext cx="1047750" cy="16527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1123950" y="4374804"/>
            <a:ext cx="1047750" cy="16527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4" idx="3"/>
          </p:cNvCxnSpPr>
          <p:nvPr/>
        </p:nvCxnSpPr>
        <p:spPr>
          <a:xfrm>
            <a:off x="2476500" y="2066665"/>
            <a:ext cx="2276475" cy="38126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5" idx="0"/>
          </p:cNvCxnSpPr>
          <p:nvPr/>
        </p:nvCxnSpPr>
        <p:spPr>
          <a:xfrm flipV="1">
            <a:off x="2600325" y="2447925"/>
            <a:ext cx="2152650" cy="119345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6" idx="3"/>
          </p:cNvCxnSpPr>
          <p:nvPr/>
        </p:nvCxnSpPr>
        <p:spPr>
          <a:xfrm flipV="1">
            <a:off x="2171700" y="2447925"/>
            <a:ext cx="2581275" cy="200951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63" y="1460500"/>
            <a:ext cx="3129473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altLang="en-US" dirty="0"/>
              <a:t>Titre d’un autre article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 : détails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647824" y="1469679"/>
            <a:ext cx="1152525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>
            <a:stCxn id="8" idx="3"/>
          </p:cNvCxnSpPr>
          <p:nvPr/>
        </p:nvCxnSpPr>
        <p:spPr>
          <a:xfrm>
            <a:off x="2800349" y="1549227"/>
            <a:ext cx="1976948" cy="14622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15" y="1460154"/>
            <a:ext cx="3727301" cy="4780220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altLang="en-US" dirty="0"/>
              <a:t>Liste de références bibliographiques recommandées par l’auteur </a:t>
            </a:r>
          </a:p>
          <a:p>
            <a:endParaRPr lang="fr-BE" altLang="en-US" dirty="0" smtClean="0"/>
          </a:p>
          <a:p>
            <a:r>
              <a:rPr lang="fr-BE" altLang="en-US" dirty="0" smtClean="0"/>
              <a:t>Auteur </a:t>
            </a:r>
            <a:r>
              <a:rPr lang="fr-BE" altLang="en-US" dirty="0"/>
              <a:t>de l’article</a:t>
            </a:r>
          </a:p>
          <a:p>
            <a:pPr marL="0" indent="0">
              <a:buNone/>
            </a:pPr>
            <a:endParaRPr lang="fr-BE" altLang="en-US" dirty="0" smtClean="0"/>
          </a:p>
          <a:p>
            <a:r>
              <a:rPr lang="fr-BE" altLang="en-US" dirty="0" smtClean="0"/>
              <a:t>Liste </a:t>
            </a:r>
            <a:r>
              <a:rPr lang="fr-BE" altLang="en-US" dirty="0"/>
              <a:t>de références bibliographiques recommandées par le comité éditorial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 : détails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46788" y="1508138"/>
            <a:ext cx="3555561" cy="165335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4202349" y="1712068"/>
            <a:ext cx="554477" cy="62274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049824" y="3175473"/>
            <a:ext cx="1152525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2" idx="3"/>
          </p:cNvCxnSpPr>
          <p:nvPr/>
        </p:nvCxnSpPr>
        <p:spPr>
          <a:xfrm flipV="1">
            <a:off x="4202349" y="3059493"/>
            <a:ext cx="554477" cy="19552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675363" y="4098938"/>
            <a:ext cx="3555561" cy="1797037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3"/>
          </p:cNvCxnSpPr>
          <p:nvPr/>
        </p:nvCxnSpPr>
        <p:spPr>
          <a:xfrm flipV="1">
            <a:off x="4230924" y="3736597"/>
            <a:ext cx="554477" cy="126086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5" y="1399714"/>
            <a:ext cx="2066925" cy="4560867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Renvoi </a:t>
            </a:r>
            <a:r>
              <a:rPr lang="fr-BE" altLang="en-US" dirty="0"/>
              <a:t>dans l’index à « </a:t>
            </a:r>
            <a:r>
              <a:rPr lang="fr-BE" altLang="en-US" dirty="0" err="1"/>
              <a:t>absolutely</a:t>
            </a:r>
            <a:r>
              <a:rPr lang="fr-BE" altLang="en-US" dirty="0"/>
              <a:t> </a:t>
            </a:r>
            <a:r>
              <a:rPr lang="fr-BE" altLang="en-US" dirty="0" err="1"/>
              <a:t>continuous</a:t>
            </a:r>
            <a:r>
              <a:rPr lang="fr-BE" altLang="en-US" dirty="0"/>
              <a:t> </a:t>
            </a:r>
            <a:r>
              <a:rPr lang="fr-BE" altLang="en-US" dirty="0" err="1"/>
              <a:t>function</a:t>
            </a:r>
            <a:r>
              <a:rPr lang="fr-BE" altLang="en-US" dirty="0"/>
              <a:t> »</a:t>
            </a:r>
            <a:endParaRPr lang="fr-FR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562101" y="3520872"/>
            <a:ext cx="1771650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333751" y="2457450"/>
            <a:ext cx="1400174" cy="114297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7350" y="2653447"/>
            <a:ext cx="8369300" cy="567349"/>
          </a:xfrm>
        </p:spPr>
        <p:txBody>
          <a:bodyPr/>
          <a:lstStyle/>
          <a:p>
            <a:r>
              <a:rPr lang="fr-BE" altLang="en-US" dirty="0"/>
              <a:t>Outils de recherche d’informations scientifiques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Encyclopédies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1552574"/>
            <a:ext cx="2581499" cy="1530801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r>
              <a:rPr lang="fr-BE" altLang="en-US" dirty="0" smtClean="0"/>
              <a:t>Renvoi </a:t>
            </a:r>
            <a:r>
              <a:rPr lang="fr-BE" altLang="en-US" dirty="0"/>
              <a:t>au titre de l’article dans lequel est traité le </a:t>
            </a:r>
            <a:r>
              <a:rPr lang="fr-BE" altLang="en-US" dirty="0" smtClean="0"/>
              <a:t>sujet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95426" y="1901622"/>
            <a:ext cx="1638299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>
            <a:off x="3133725" y="1981170"/>
            <a:ext cx="1647825" cy="7954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22" y="1460500"/>
            <a:ext cx="3337755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r>
              <a:rPr lang="fr-BE" altLang="en-US" dirty="0" smtClean="0"/>
              <a:t>Titre </a:t>
            </a:r>
            <a:r>
              <a:rPr lang="fr-BE" altLang="en-US" dirty="0"/>
              <a:t>de </a:t>
            </a:r>
            <a:r>
              <a:rPr lang="fr-BE" altLang="en-US" dirty="0" smtClean="0"/>
              <a:t>l’article</a:t>
            </a:r>
          </a:p>
          <a:p>
            <a:pPr marL="0" indent="0">
              <a:buNone/>
            </a:pPr>
            <a:endParaRPr lang="fr-BE" altLang="en-US" dirty="0"/>
          </a:p>
          <a:p>
            <a:r>
              <a:rPr lang="fr-BE" altLang="en-US" dirty="0"/>
              <a:t>Partie utile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990602" y="5387772"/>
            <a:ext cx="771524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1762126" y="2038350"/>
            <a:ext cx="3019424" cy="342897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6974" y="3095625"/>
            <a:ext cx="1524001" cy="2847976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990975" y="2768600"/>
            <a:ext cx="790575" cy="1165227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de recherche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68" y="1304925"/>
            <a:ext cx="2866982" cy="5220968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495676" y="1323975"/>
            <a:ext cx="1685923" cy="15909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19120" y="3140731"/>
            <a:ext cx="4325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altLang="en-US" sz="2800" dirty="0"/>
              <a:t>Exemple d’une </a:t>
            </a:r>
            <a:r>
              <a:rPr lang="fr-BE" altLang="en-US" sz="2800" dirty="0" smtClean="0"/>
              <a:t>encyclopédie</a:t>
            </a:r>
          </a:p>
          <a:p>
            <a:pPr algn="ctr"/>
            <a:r>
              <a:rPr lang="fr-BE" altLang="en-US" sz="2800" dirty="0" smtClean="0"/>
              <a:t>mathématique spécialisée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5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30" y="1460500"/>
            <a:ext cx="3112939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fr-BE" altLang="en-US" dirty="0" smtClean="0"/>
              <a:t>Collection</a:t>
            </a:r>
          </a:p>
          <a:p>
            <a:pPr marL="0" indent="0">
              <a:spcBef>
                <a:spcPct val="30000"/>
              </a:spcBef>
              <a:buNone/>
            </a:pPr>
            <a:endParaRPr lang="fr-BE" altLang="en-US" dirty="0"/>
          </a:p>
          <a:p>
            <a:pPr>
              <a:spcBef>
                <a:spcPct val="30000"/>
              </a:spcBef>
            </a:pPr>
            <a:r>
              <a:rPr lang="fr-BE" altLang="en-US" dirty="0"/>
              <a:t>Numéro dans la </a:t>
            </a:r>
            <a:r>
              <a:rPr lang="fr-BE" altLang="en-US" dirty="0" smtClean="0"/>
              <a:t>collection</a:t>
            </a:r>
          </a:p>
          <a:p>
            <a:pPr marL="0" indent="0">
              <a:spcBef>
                <a:spcPct val="30000"/>
              </a:spcBef>
              <a:buNone/>
            </a:pPr>
            <a:endParaRPr lang="fr-BE" altLang="en-US" dirty="0"/>
          </a:p>
          <a:p>
            <a:pPr>
              <a:spcBef>
                <a:spcPct val="30000"/>
              </a:spcBef>
            </a:pPr>
            <a:r>
              <a:rPr lang="fr-BE" altLang="en-US" dirty="0"/>
              <a:t>Éditeur </a:t>
            </a:r>
            <a:r>
              <a:rPr lang="fr-BE" altLang="en-US" dirty="0" smtClean="0"/>
              <a:t>scientifique</a:t>
            </a:r>
          </a:p>
          <a:p>
            <a:pPr marL="0" indent="0">
              <a:spcBef>
                <a:spcPct val="30000"/>
              </a:spcBef>
              <a:buNone/>
            </a:pPr>
            <a:endParaRPr lang="fr-BE" altLang="en-US" dirty="0"/>
          </a:p>
          <a:p>
            <a:pPr>
              <a:spcBef>
                <a:spcPct val="30000"/>
              </a:spcBef>
            </a:pPr>
            <a:r>
              <a:rPr lang="fr-BE" altLang="en-US" dirty="0" smtClean="0"/>
              <a:t>Titre</a:t>
            </a:r>
          </a:p>
          <a:p>
            <a:pPr marL="0" indent="0">
              <a:spcBef>
                <a:spcPct val="30000"/>
              </a:spcBef>
              <a:buNone/>
            </a:pPr>
            <a:endParaRPr lang="fr-BE" altLang="en-US" dirty="0"/>
          </a:p>
          <a:p>
            <a:pPr>
              <a:spcBef>
                <a:spcPct val="30000"/>
              </a:spcBef>
            </a:pPr>
            <a:r>
              <a:rPr lang="fr-BE" altLang="en-US" dirty="0" smtClean="0"/>
              <a:t>Volume</a:t>
            </a:r>
          </a:p>
          <a:p>
            <a:pPr marL="0" indent="0">
              <a:spcBef>
                <a:spcPct val="30000"/>
              </a:spcBef>
              <a:buNone/>
            </a:pPr>
            <a:endParaRPr lang="fr-BE" altLang="en-US" dirty="0"/>
          </a:p>
          <a:p>
            <a:pPr>
              <a:spcBef>
                <a:spcPct val="30000"/>
              </a:spcBef>
            </a:pPr>
            <a:r>
              <a:rPr lang="fr-BE" altLang="en-US" dirty="0"/>
              <a:t>Éditeur commercial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Couverture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867150" y="1657350"/>
            <a:ext cx="914400" cy="4095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809875" y="2352675"/>
            <a:ext cx="1971675" cy="13335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495426" y="2606471"/>
            <a:ext cx="1971674" cy="253353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/>
          <p:cNvCxnSpPr>
            <a:stCxn id="13" idx="3"/>
          </p:cNvCxnSpPr>
          <p:nvPr/>
        </p:nvCxnSpPr>
        <p:spPr>
          <a:xfrm>
            <a:off x="3467100" y="2733148"/>
            <a:ext cx="1314450" cy="533927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1333500" y="2951694"/>
            <a:ext cx="2219325" cy="110595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3"/>
          </p:cNvCxnSpPr>
          <p:nvPr/>
        </p:nvCxnSpPr>
        <p:spPr>
          <a:xfrm>
            <a:off x="3552825" y="3504672"/>
            <a:ext cx="1228725" cy="55297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2324100" y="4057651"/>
            <a:ext cx="314325" cy="40237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/>
          <p:cNvCxnSpPr>
            <a:stCxn id="23" idx="3"/>
          </p:cNvCxnSpPr>
          <p:nvPr/>
        </p:nvCxnSpPr>
        <p:spPr>
          <a:xfrm>
            <a:off x="2638425" y="4258838"/>
            <a:ext cx="2143125" cy="57986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1924050" y="5429251"/>
            <a:ext cx="1162050" cy="71437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26"/>
          <p:cNvCxnSpPr>
            <a:stCxn id="26" idx="3"/>
          </p:cNvCxnSpPr>
          <p:nvPr/>
        </p:nvCxnSpPr>
        <p:spPr>
          <a:xfrm flipV="1">
            <a:off x="3086100" y="5667376"/>
            <a:ext cx="1695450" cy="11906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3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25" y="1460500"/>
            <a:ext cx="3034550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135" y="1460500"/>
            <a:ext cx="2922729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Couvertures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31" y="1460500"/>
            <a:ext cx="3017938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Titre </a:t>
            </a:r>
            <a:r>
              <a:rPr lang="fr-BE" altLang="en-US" dirty="0"/>
              <a:t>du premier volume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962151" y="2656419"/>
            <a:ext cx="1028700" cy="42968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2990851" y="2428876"/>
            <a:ext cx="1790699" cy="44238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30" y="1460500"/>
            <a:ext cx="3098740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Information </a:t>
            </a:r>
            <a:r>
              <a:rPr lang="fr-BE" altLang="en-US" dirty="0"/>
              <a:t>sur l’édition originale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Verso de la page de 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00174" y="2294469"/>
            <a:ext cx="2162175" cy="56303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562349" y="2419351"/>
            <a:ext cx="1219201" cy="15663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Éditeurs, auteurs, </a:t>
            </a:r>
            <a:r>
              <a:rPr lang="fr-BE" altLang="en-US" dirty="0" smtClean="0"/>
              <a:t>traducteurs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61" y="1304925"/>
            <a:ext cx="4356877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6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0" y="1460500"/>
            <a:ext cx="3331480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Titre </a:t>
            </a:r>
            <a:r>
              <a:rPr lang="fr-BE" altLang="en-US" dirty="0"/>
              <a:t>de la première partie</a:t>
            </a:r>
          </a:p>
          <a:p>
            <a:endParaRPr lang="fr-BE" altLang="en-US" dirty="0" smtClean="0"/>
          </a:p>
          <a:p>
            <a:r>
              <a:rPr lang="fr-BE" altLang="en-US" dirty="0" smtClean="0"/>
              <a:t>Auteur </a:t>
            </a:r>
            <a:r>
              <a:rPr lang="fr-BE" altLang="en-US" dirty="0"/>
              <a:t>de la première partie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Table des matières générale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019176" y="2342094"/>
            <a:ext cx="2886074" cy="20108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>
            <a:off x="3905250" y="2442635"/>
            <a:ext cx="876300" cy="2434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2085975" y="2551645"/>
            <a:ext cx="733425" cy="12488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2" idx="3"/>
          </p:cNvCxnSpPr>
          <p:nvPr/>
        </p:nvCxnSpPr>
        <p:spPr>
          <a:xfrm>
            <a:off x="2819400" y="2614086"/>
            <a:ext cx="1962150" cy="538689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Encyclopédie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altLang="en-US" b="1" dirty="0"/>
              <a:t>Définition</a:t>
            </a:r>
            <a:r>
              <a:rPr lang="fr-BE" altLang="en-US" dirty="0"/>
              <a:t> : </a:t>
            </a:r>
            <a:r>
              <a:rPr lang="fr-FR" altLang="en-US" dirty="0"/>
              <a:t>Les </a:t>
            </a:r>
            <a:r>
              <a:rPr lang="fr-FR" altLang="en-US" i="1" dirty="0"/>
              <a:t>encyclopédies</a:t>
            </a:r>
            <a:r>
              <a:rPr lang="fr-FR" altLang="en-US" dirty="0"/>
              <a:t> </a:t>
            </a:r>
          </a:p>
          <a:p>
            <a:r>
              <a:rPr lang="fr-FR" altLang="en-US" dirty="0"/>
              <a:t>sont des ouvrages de référence</a:t>
            </a:r>
          </a:p>
          <a:p>
            <a:r>
              <a:rPr lang="fr-FR" altLang="en-US" dirty="0"/>
              <a:t>qui donnent une information globale mais succincte </a:t>
            </a:r>
          </a:p>
          <a:p>
            <a:r>
              <a:rPr lang="fr-FR" altLang="en-US" dirty="0"/>
              <a:t>sur des sujets généraux ou spécialisés, </a:t>
            </a:r>
          </a:p>
          <a:p>
            <a:r>
              <a:rPr lang="fr-BE" altLang="en-US" dirty="0"/>
              <a:t>les articles étant en général écrits par des spécialistes dans le </a:t>
            </a:r>
            <a:r>
              <a:rPr lang="fr-BE" altLang="en-US" dirty="0" smtClean="0"/>
              <a:t>domaine</a:t>
            </a:r>
          </a:p>
          <a:p>
            <a:pPr marL="0" indent="0">
              <a:buNone/>
            </a:pPr>
            <a:endParaRPr lang="fr-BE" altLang="en-US" dirty="0" smtClean="0"/>
          </a:p>
          <a:p>
            <a:pPr marL="0" indent="0">
              <a:buNone/>
            </a:pPr>
            <a:endParaRPr lang="fr-BE" altLang="en-US" dirty="0"/>
          </a:p>
          <a:p>
            <a:pPr>
              <a:buNone/>
            </a:pPr>
            <a:r>
              <a:rPr lang="fr-BE" altLang="en-US" dirty="0"/>
              <a:t>On consulte les encyclopédies pour</a:t>
            </a:r>
          </a:p>
          <a:p>
            <a:r>
              <a:rPr lang="fr-BE" altLang="en-US" dirty="0"/>
              <a:t>avoir une vue d’ensemble sur un sujet</a:t>
            </a:r>
          </a:p>
          <a:p>
            <a:r>
              <a:rPr lang="fr-BE" altLang="en-US" dirty="0"/>
              <a:t>repérer des références bibliographiques ou des auteurs ayant traité de la question qui nous intéresse</a:t>
            </a:r>
            <a:endParaRPr lang="fr-FR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9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7" y="1460500"/>
            <a:ext cx="3727905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BE" altLang="en-US" dirty="0"/>
              <a:t>Titre de la </a:t>
            </a:r>
            <a:r>
              <a:rPr lang="fr-BE" altLang="en-US" dirty="0" smtClean="0"/>
              <a:t>partie</a:t>
            </a:r>
            <a:endParaRPr lang="fr-BE" altLang="en-US" dirty="0"/>
          </a:p>
          <a:p>
            <a:pPr>
              <a:spcBef>
                <a:spcPct val="50000"/>
              </a:spcBef>
            </a:pPr>
            <a:r>
              <a:rPr lang="fr-BE" altLang="en-US" dirty="0" smtClean="0"/>
              <a:t>Auteurs</a:t>
            </a:r>
            <a:endParaRPr lang="fr-BE" altLang="en-US" dirty="0"/>
          </a:p>
          <a:p>
            <a:pPr>
              <a:spcBef>
                <a:spcPct val="50000"/>
              </a:spcBef>
            </a:pPr>
            <a:r>
              <a:rPr lang="fr-BE" altLang="en-US" dirty="0"/>
              <a:t>Traducteur</a:t>
            </a:r>
          </a:p>
          <a:p>
            <a:pPr>
              <a:spcBef>
                <a:spcPct val="50000"/>
              </a:spcBef>
            </a:pPr>
            <a:r>
              <a:rPr lang="fr-BE" altLang="en-US" dirty="0"/>
              <a:t>Contenu de la première partie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Table des matières détaillée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81124" y="1561044"/>
            <a:ext cx="2209801" cy="37253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590925" y="1685926"/>
            <a:ext cx="1190625" cy="6138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2057400" y="1942044"/>
            <a:ext cx="847725" cy="216957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>
            <a:off x="2905125" y="2050523"/>
            <a:ext cx="1876425" cy="9881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1819275" y="2180170"/>
            <a:ext cx="1314450" cy="28204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2" idx="3"/>
          </p:cNvCxnSpPr>
          <p:nvPr/>
        </p:nvCxnSpPr>
        <p:spPr>
          <a:xfrm>
            <a:off x="3133725" y="2321192"/>
            <a:ext cx="1647825" cy="30600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704850" y="2751669"/>
            <a:ext cx="3505200" cy="340148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3"/>
          </p:cNvCxnSpPr>
          <p:nvPr/>
        </p:nvCxnSpPr>
        <p:spPr>
          <a:xfrm flipV="1">
            <a:off x="4210050" y="3086100"/>
            <a:ext cx="571500" cy="136631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88" y="1460500"/>
            <a:ext cx="3078424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Liste </a:t>
            </a:r>
            <a:r>
              <a:rPr lang="fr-BE" altLang="en-US" dirty="0"/>
              <a:t>des références bibliographiques relatives à la première </a:t>
            </a:r>
            <a:r>
              <a:rPr lang="fr-BE" altLang="en-US" dirty="0" smtClean="0"/>
              <a:t>partie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Bibliographie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019175" y="2789770"/>
            <a:ext cx="2905126" cy="299190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924301" y="2387397"/>
            <a:ext cx="857249" cy="189832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94" y="1460500"/>
            <a:ext cx="3561411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493" y="1460500"/>
            <a:ext cx="3274014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09775" y="1532470"/>
            <a:ext cx="942975" cy="21060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324600" y="1532470"/>
            <a:ext cx="942975" cy="21060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28" y="1460500"/>
            <a:ext cx="3142543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481" y="1460500"/>
            <a:ext cx="3224038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Dernières</a:t>
            </a:r>
            <a:r>
              <a:rPr lang="en-US" dirty="0" smtClean="0"/>
              <a:t>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19121" y="3140731"/>
            <a:ext cx="4325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altLang="en-US" sz="2800" dirty="0"/>
              <a:t>Exemple d’une </a:t>
            </a:r>
            <a:r>
              <a:rPr lang="fr-BE" altLang="en-US" sz="2800" dirty="0" smtClean="0"/>
              <a:t>encyclopédie</a:t>
            </a:r>
          </a:p>
          <a:p>
            <a:pPr algn="ctr"/>
            <a:r>
              <a:rPr lang="fr-BE" altLang="en-US" sz="2800" dirty="0" smtClean="0"/>
              <a:t>électronique </a:t>
            </a:r>
            <a:r>
              <a:rPr lang="fr-BE" altLang="en-US" sz="2800" dirty="0"/>
              <a:t>gratuite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4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Wikipédia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fr-BE" altLang="en-US" dirty="0"/>
              <a:t>Wikipédia est une encyclopédie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multidisciplinaire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multilingue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gratuite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éditable par tout le monde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840" y="3143250"/>
            <a:ext cx="4038320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5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00353" y="3140731"/>
            <a:ext cx="6563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altLang="en-US" sz="2800" dirty="0"/>
              <a:t>Exemple d’une encyclopédie </a:t>
            </a:r>
            <a:r>
              <a:rPr lang="fr-BE" altLang="en-US" sz="2800" dirty="0" smtClean="0"/>
              <a:t>mathématique</a:t>
            </a:r>
          </a:p>
          <a:p>
            <a:pPr algn="ctr"/>
            <a:r>
              <a:rPr lang="fr-BE" altLang="en-US" sz="2800" dirty="0" smtClean="0"/>
              <a:t>électronique </a:t>
            </a:r>
            <a:r>
              <a:rPr lang="fr-BE" altLang="en-US" sz="2800" dirty="0"/>
              <a:t>gratuite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67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Mathworld</a:t>
            </a:r>
            <a:endParaRPr lang="en-US" dirty="0"/>
          </a:p>
        </p:txBody>
      </p:sp>
      <p:pic>
        <p:nvPicPr>
          <p:cNvPr id="5" name="Espace réservé du contenu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7" y="2191544"/>
            <a:ext cx="4429125" cy="3152775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8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19120" y="3140731"/>
            <a:ext cx="4325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altLang="en-US" sz="2800" dirty="0"/>
              <a:t>Exemple d’une </a:t>
            </a:r>
            <a:r>
              <a:rPr lang="fr-BE" altLang="en-US" sz="2800" dirty="0" smtClean="0"/>
              <a:t>encyclopédie</a:t>
            </a:r>
          </a:p>
          <a:p>
            <a:pPr algn="ctr"/>
            <a:r>
              <a:rPr lang="fr-BE" altLang="en-US" sz="2800" dirty="0" smtClean="0"/>
              <a:t>mathématique </a:t>
            </a:r>
            <a:r>
              <a:rPr lang="fr-BE" altLang="en-US" sz="2800" dirty="0"/>
              <a:t>imprimée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7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5" y="1460500"/>
            <a:ext cx="3613329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fr-BE" altLang="en-US" dirty="0"/>
              <a:t>Titre</a:t>
            </a:r>
          </a:p>
          <a:p>
            <a:pPr>
              <a:lnSpc>
                <a:spcPct val="170000"/>
              </a:lnSpc>
            </a:pPr>
            <a:r>
              <a:rPr lang="fr-BE" altLang="en-US" dirty="0"/>
              <a:t>Volume</a:t>
            </a:r>
          </a:p>
          <a:p>
            <a:pPr>
              <a:lnSpc>
                <a:spcPct val="170000"/>
              </a:lnSpc>
            </a:pPr>
            <a:r>
              <a:rPr lang="fr-BE" altLang="en-US" dirty="0"/>
              <a:t>Contenu</a:t>
            </a:r>
          </a:p>
          <a:p>
            <a:pPr>
              <a:lnSpc>
                <a:spcPct val="170000"/>
              </a:lnSpc>
            </a:pPr>
            <a:r>
              <a:rPr lang="fr-BE" altLang="en-US" dirty="0"/>
              <a:t>Mention de traduction</a:t>
            </a:r>
          </a:p>
          <a:p>
            <a:pPr>
              <a:lnSpc>
                <a:spcPct val="170000"/>
              </a:lnSpc>
            </a:pPr>
            <a:r>
              <a:rPr lang="fr-BE" altLang="en-US" dirty="0" smtClean="0"/>
              <a:t>Éditeur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71526" y="1485900"/>
            <a:ext cx="3381374" cy="11906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114549" y="3040799"/>
            <a:ext cx="685801" cy="22627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743074" y="3295650"/>
            <a:ext cx="1447801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400176" y="3752849"/>
            <a:ext cx="2133600" cy="3143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409699" y="5553074"/>
            <a:ext cx="2133600" cy="60960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152900" y="1857375"/>
            <a:ext cx="630640" cy="20002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8" idx="3"/>
          </p:cNvCxnSpPr>
          <p:nvPr/>
        </p:nvCxnSpPr>
        <p:spPr>
          <a:xfrm flipV="1">
            <a:off x="2800350" y="2420471"/>
            <a:ext cx="1983190" cy="73346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3"/>
          </p:cNvCxnSpPr>
          <p:nvPr/>
        </p:nvCxnSpPr>
        <p:spPr>
          <a:xfrm flipV="1">
            <a:off x="3190875" y="2988235"/>
            <a:ext cx="1592665" cy="42171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0" idx="3"/>
          </p:cNvCxnSpPr>
          <p:nvPr/>
        </p:nvCxnSpPr>
        <p:spPr>
          <a:xfrm flipV="1">
            <a:off x="3533776" y="3585882"/>
            <a:ext cx="1249764" cy="32413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1" idx="3"/>
          </p:cNvCxnSpPr>
          <p:nvPr/>
        </p:nvCxnSpPr>
        <p:spPr>
          <a:xfrm flipV="1">
            <a:off x="3543299" y="4159624"/>
            <a:ext cx="1240241" cy="169825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8" grpId="0" uiExpand="1" animBg="1"/>
      <p:bldP spid="9" grpId="0" uiExpand="1" animBg="1"/>
      <p:bldP spid="10" grpId="0" uiExpan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46" y="1460500"/>
            <a:ext cx="3638908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Types d’index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581151" y="3295650"/>
            <a:ext cx="1714500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295651" y="2428875"/>
            <a:ext cx="1447799" cy="9810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7" y="1460500"/>
            <a:ext cx="3853065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49" y="1460500"/>
            <a:ext cx="3448102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6750" y="3465513"/>
            <a:ext cx="3581400" cy="2478087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9675" y="1608139"/>
            <a:ext cx="3267075" cy="1516062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5874" y="4648200"/>
            <a:ext cx="3190875" cy="838200"/>
          </a:xfrm>
          <a:prstGeom prst="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Index : détails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08" y="1349343"/>
            <a:ext cx="7034784" cy="4837176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42976" y="1747168"/>
            <a:ext cx="1705049" cy="214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66976" y="2404393"/>
            <a:ext cx="476324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90663" y="5212681"/>
            <a:ext cx="795412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67013" y="5212681"/>
            <a:ext cx="865188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</p:spTree>
    <p:extLst>
      <p:ext uri="{BB962C8B-B14F-4D97-AF65-F5344CB8AC3E}">
        <p14:creationId xmlns:p14="http://schemas.microsoft.com/office/powerpoint/2010/main" val="42504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Index : détails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12" y="2207355"/>
            <a:ext cx="7046976" cy="3121152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12429" y="3215853"/>
            <a:ext cx="1283146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en-US" sz="1800"/>
          </a:p>
        </p:txBody>
      </p:sp>
    </p:spTree>
    <p:extLst>
      <p:ext uri="{BB962C8B-B14F-4D97-AF65-F5344CB8AC3E}">
        <p14:creationId xmlns:p14="http://schemas.microsoft.com/office/powerpoint/2010/main" val="8556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361</Words>
  <Application>Microsoft Office PowerPoint</Application>
  <PresentationFormat>Affichage à l'écran (4:3)</PresentationFormat>
  <Paragraphs>162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Grande</vt:lpstr>
      <vt:lpstr>Source Sans Pro</vt:lpstr>
      <vt:lpstr>Thème Office</vt:lpstr>
      <vt:lpstr>Techniques de documentation et de communication</vt:lpstr>
      <vt:lpstr>Outils de recherche d’informations scientifiques</vt:lpstr>
      <vt:lpstr>Encyclopédie</vt:lpstr>
      <vt:lpstr>Présentation PowerPoint</vt:lpstr>
      <vt:lpstr>Page de titre</vt:lpstr>
      <vt:lpstr>Index</vt:lpstr>
      <vt:lpstr>Index</vt:lpstr>
      <vt:lpstr>Index : détails</vt:lpstr>
      <vt:lpstr>Index : détails</vt:lpstr>
      <vt:lpstr>Index : détails</vt:lpstr>
      <vt:lpstr>Exemple de recherche</vt:lpstr>
      <vt:lpstr>Exemple de recherche : détails</vt:lpstr>
      <vt:lpstr>Exemple de recherche : détails</vt:lpstr>
      <vt:lpstr>Exemple de recherche</vt:lpstr>
      <vt:lpstr>Exemple de recherche</vt:lpstr>
      <vt:lpstr>Exemple de recherche : détails</vt:lpstr>
      <vt:lpstr>Exemple de recherche : détails</vt:lpstr>
      <vt:lpstr>Exemple de recherche : détails</vt:lpstr>
      <vt:lpstr>Exemple de recherche</vt:lpstr>
      <vt:lpstr>Exemple de recherche</vt:lpstr>
      <vt:lpstr>Exemple de recherche</vt:lpstr>
      <vt:lpstr>Exemple de recherche</vt:lpstr>
      <vt:lpstr>Présentation PowerPoint</vt:lpstr>
      <vt:lpstr>Couverture</vt:lpstr>
      <vt:lpstr>Couvertures</vt:lpstr>
      <vt:lpstr>Page de titre</vt:lpstr>
      <vt:lpstr>Verso de la page de titre</vt:lpstr>
      <vt:lpstr>Éditeurs, auteurs, traducteurs</vt:lpstr>
      <vt:lpstr>Table des matières générale</vt:lpstr>
      <vt:lpstr>Table des matières détaillée</vt:lpstr>
      <vt:lpstr>Bibliographie</vt:lpstr>
      <vt:lpstr>Index</vt:lpstr>
      <vt:lpstr>Dernières pages</vt:lpstr>
      <vt:lpstr>Présentation PowerPoint</vt:lpstr>
      <vt:lpstr>Wikipédia</vt:lpstr>
      <vt:lpstr>Présentation PowerPoint</vt:lpstr>
      <vt:lpstr>Mathworld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505</cp:revision>
  <cp:lastPrinted>2019-06-06T11:51:45Z</cp:lastPrinted>
  <dcterms:created xsi:type="dcterms:W3CDTF">2018-04-18T15:28:21Z</dcterms:created>
  <dcterms:modified xsi:type="dcterms:W3CDTF">2019-10-02T09:48:23Z</dcterms:modified>
</cp:coreProperties>
</file>