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340" r:id="rId5"/>
    <p:sldId id="337" r:id="rId6"/>
    <p:sldId id="341" r:id="rId7"/>
    <p:sldId id="342" r:id="rId8"/>
    <p:sldId id="343" r:id="rId9"/>
    <p:sldId id="344" r:id="rId10"/>
    <p:sldId id="332" r:id="rId11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9068" autoAdjust="0"/>
  </p:normalViewPr>
  <p:slideViewPr>
    <p:cSldViewPr snapToGrid="0" snapToObjects="1">
      <p:cViewPr varScale="1">
        <p:scale>
          <a:sx n="105" d="100"/>
          <a:sy n="105" d="100"/>
        </p:scale>
        <p:origin x="1758" y="96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13/11/2019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13/11/2019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explore.lib.uliege.be/discovery/search?vid=32ULG_INST:ULIEGE&amp;lang=fr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mathscinet.ams.org/mathscinet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zbmath.org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mathscinet.ams.org/mathscinet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zbmath.org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 err="1" smtClean="0"/>
              <a:t>ULiège</a:t>
            </a:r>
            <a:r>
              <a:rPr lang="fr-BE" altLang="en-US" dirty="0" smtClean="0"/>
              <a:t> Library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1132" y="2895187"/>
            <a:ext cx="3041736" cy="11406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076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7350" y="2653447"/>
            <a:ext cx="8369300" cy="567349"/>
          </a:xfrm>
        </p:spPr>
        <p:txBody>
          <a:bodyPr/>
          <a:lstStyle/>
          <a:p>
            <a:r>
              <a:rPr lang="fr-BE" altLang="en-US" dirty="0" smtClean="0"/>
              <a:t>Recherche d’informations sur un sujet donné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934778" y="3438525"/>
            <a:ext cx="5274444" cy="552855"/>
          </a:xfrm>
        </p:spPr>
        <p:txBody>
          <a:bodyPr/>
          <a:lstStyle/>
          <a:p>
            <a:r>
              <a:rPr lang="en-US" dirty="0"/>
              <a:t>À </a:t>
            </a:r>
            <a:r>
              <a:rPr lang="en-US" dirty="0" err="1"/>
              <a:t>l’aide</a:t>
            </a:r>
            <a:r>
              <a:rPr lang="en-US" dirty="0"/>
              <a:t> des </a:t>
            </a:r>
            <a:r>
              <a:rPr lang="en-US" dirty="0" smtClean="0"/>
              <a:t>indices de classification MSC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The </a:t>
            </a:r>
            <a:r>
              <a:rPr lang="fr-BE" altLang="en-US" dirty="0" err="1"/>
              <a:t>Mathematics</a:t>
            </a:r>
            <a:r>
              <a:rPr lang="fr-BE" altLang="en-US" dirty="0"/>
              <a:t> </a:t>
            </a:r>
            <a:r>
              <a:rPr lang="fr-BE" altLang="en-US" dirty="0" err="1"/>
              <a:t>Subject</a:t>
            </a:r>
            <a:r>
              <a:rPr lang="fr-BE" altLang="en-US" dirty="0"/>
              <a:t> Classification (MSC)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fr-BE" altLang="en-US" b="1" dirty="0"/>
              <a:t>Définition</a:t>
            </a:r>
            <a:r>
              <a:rPr lang="fr-BE" altLang="en-US" dirty="0"/>
              <a:t> : Les </a:t>
            </a:r>
            <a:r>
              <a:rPr lang="fr-BE" altLang="en-US" i="1" dirty="0"/>
              <a:t>indices de classification de la société américaine </a:t>
            </a:r>
            <a:r>
              <a:rPr lang="fr-BE" altLang="en-US" i="1" dirty="0" smtClean="0"/>
              <a:t>de mathématiques </a:t>
            </a:r>
            <a:r>
              <a:rPr lang="fr-BE" altLang="en-US" dirty="0"/>
              <a:t>(en anglais : the </a:t>
            </a:r>
            <a:r>
              <a:rPr lang="fr-BE" altLang="en-US" dirty="0" err="1"/>
              <a:t>Mathematics</a:t>
            </a:r>
            <a:r>
              <a:rPr lang="fr-BE" altLang="en-US" dirty="0"/>
              <a:t> </a:t>
            </a:r>
            <a:r>
              <a:rPr lang="fr-BE" altLang="en-US" dirty="0" err="1"/>
              <a:t>Subject</a:t>
            </a:r>
            <a:r>
              <a:rPr lang="fr-BE" altLang="en-US" dirty="0"/>
              <a:t> Classification (MSC) </a:t>
            </a:r>
            <a:r>
              <a:rPr lang="fr-BE" altLang="en-US" dirty="0" smtClean="0"/>
              <a:t>of the </a:t>
            </a:r>
            <a:r>
              <a:rPr lang="fr-BE" altLang="en-US" dirty="0"/>
              <a:t>American </a:t>
            </a:r>
            <a:r>
              <a:rPr lang="fr-BE" altLang="en-US" dirty="0" err="1"/>
              <a:t>Mathematical</a:t>
            </a:r>
            <a:r>
              <a:rPr lang="fr-BE" altLang="en-US" dirty="0"/>
              <a:t> Society (AMS))</a:t>
            </a:r>
          </a:p>
          <a:p>
            <a:r>
              <a:rPr lang="fr-BE" altLang="en-US" dirty="0"/>
              <a:t>décrivent 63 sujets principaux à l’aide de deux chiffres.</a:t>
            </a:r>
          </a:p>
          <a:p>
            <a:r>
              <a:rPr lang="fr-BE" altLang="en-US" dirty="0"/>
              <a:t>Ces sujets se ramifient en plus de 5000 indices de classification à 3 ou 5 </a:t>
            </a:r>
            <a:r>
              <a:rPr lang="fr-BE" altLang="en-US" dirty="0" smtClean="0"/>
              <a:t>caractères.</a:t>
            </a:r>
          </a:p>
          <a:p>
            <a:endParaRPr lang="fr-BE" altLang="en-US" dirty="0"/>
          </a:p>
          <a:p>
            <a:pPr>
              <a:buNone/>
            </a:pPr>
            <a:r>
              <a:rPr lang="fr-BE" altLang="en-US" b="1" dirty="0"/>
              <a:t>Exemple :</a:t>
            </a:r>
            <a:endParaRPr lang="fr-BE" altLang="en-US" dirty="0"/>
          </a:p>
          <a:p>
            <a:r>
              <a:rPr lang="fr-BE" altLang="en-US" dirty="0"/>
              <a:t>42 : </a:t>
            </a:r>
            <a:r>
              <a:rPr lang="fr-BE" altLang="en-US" dirty="0" err="1"/>
              <a:t>Harmonic</a:t>
            </a:r>
            <a:r>
              <a:rPr lang="fr-BE" altLang="en-US" dirty="0"/>
              <a:t> </a:t>
            </a:r>
            <a:r>
              <a:rPr lang="fr-BE" altLang="en-US" dirty="0" err="1"/>
              <a:t>analysis</a:t>
            </a:r>
            <a:r>
              <a:rPr lang="fr-BE" altLang="en-US" dirty="0"/>
              <a:t> on </a:t>
            </a:r>
            <a:r>
              <a:rPr lang="fr-BE" altLang="en-US" dirty="0" err="1"/>
              <a:t>euclidean</a:t>
            </a:r>
            <a:r>
              <a:rPr lang="fr-BE" altLang="en-US" dirty="0"/>
              <a:t> </a:t>
            </a:r>
            <a:r>
              <a:rPr lang="fr-BE" altLang="en-US" dirty="0" err="1"/>
              <a:t>spaces</a:t>
            </a:r>
            <a:endParaRPr lang="fr-BE" altLang="en-US" dirty="0"/>
          </a:p>
          <a:p>
            <a:r>
              <a:rPr lang="fr-BE" altLang="en-US" dirty="0"/>
              <a:t>42 A : </a:t>
            </a:r>
            <a:r>
              <a:rPr lang="fr-BE" altLang="en-US" dirty="0" err="1"/>
              <a:t>Harmonic</a:t>
            </a:r>
            <a:r>
              <a:rPr lang="fr-BE" altLang="en-US" dirty="0"/>
              <a:t> </a:t>
            </a:r>
            <a:r>
              <a:rPr lang="fr-BE" altLang="en-US" dirty="0" err="1"/>
              <a:t>analysis</a:t>
            </a:r>
            <a:r>
              <a:rPr lang="fr-BE" altLang="en-US" dirty="0"/>
              <a:t> in one variable</a:t>
            </a:r>
          </a:p>
          <a:p>
            <a:r>
              <a:rPr lang="fr-BE" altLang="en-US" dirty="0"/>
              <a:t>42A20 : Convergence and </a:t>
            </a:r>
            <a:r>
              <a:rPr lang="fr-BE" altLang="en-US" dirty="0" err="1"/>
              <a:t>absolute</a:t>
            </a:r>
            <a:r>
              <a:rPr lang="fr-BE" altLang="en-US" dirty="0"/>
              <a:t> convergence of Fourier and </a:t>
            </a:r>
            <a:r>
              <a:rPr lang="fr-BE" altLang="en-US" dirty="0" err="1"/>
              <a:t>trigonometric</a:t>
            </a:r>
            <a:r>
              <a:rPr lang="fr-BE" altLang="en-US" dirty="0"/>
              <a:t> </a:t>
            </a:r>
            <a:r>
              <a:rPr lang="fr-BE" altLang="en-US" dirty="0" err="1"/>
              <a:t>series</a:t>
            </a:r>
            <a:r>
              <a:rPr lang="fr-BE" altLang="en-US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9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26333" y="3140731"/>
            <a:ext cx="7911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altLang="en-US" sz="2800" dirty="0" smtClean="0"/>
              <a:t>Trouver l’indice MSC correspondant à un sujet donné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12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MathSciNet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6" name="Espace réservé du contenu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1375" y="2908300"/>
            <a:ext cx="2381250" cy="1114425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84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Dans </a:t>
            </a:r>
            <a:r>
              <a:rPr lang="fr-BE" altLang="en-US" dirty="0" err="1"/>
              <a:t>Zentralblatt</a:t>
            </a:r>
            <a:r>
              <a:rPr lang="fr-BE" altLang="en-US" dirty="0"/>
              <a:t> Math</a:t>
            </a:r>
            <a:endParaRPr lang="en-US" dirty="0"/>
          </a:p>
        </p:txBody>
      </p:sp>
      <p:pic>
        <p:nvPicPr>
          <p:cNvPr id="5" name="Espace réservé du contenu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2787" y="2994025"/>
            <a:ext cx="2638425" cy="942975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34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60761" y="2988459"/>
            <a:ext cx="70425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Comment </a:t>
            </a:r>
            <a:r>
              <a:rPr lang="en-US" sz="2800" dirty="0" err="1" smtClean="0"/>
              <a:t>utiliser</a:t>
            </a:r>
            <a:r>
              <a:rPr lang="en-US" sz="2800" dirty="0" smtClean="0"/>
              <a:t> les indices MSC pour </a:t>
            </a:r>
            <a:r>
              <a:rPr lang="en-US" sz="2800" dirty="0" err="1" smtClean="0"/>
              <a:t>trouver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des documents sur un </a:t>
            </a:r>
            <a:r>
              <a:rPr lang="en-US" sz="2800" dirty="0" err="1" smtClean="0"/>
              <a:t>sujet</a:t>
            </a:r>
            <a:r>
              <a:rPr lang="en-US" sz="2800" dirty="0" smtClean="0"/>
              <a:t> </a:t>
            </a:r>
            <a:r>
              <a:rPr lang="en-US" sz="2800" dirty="0" err="1" smtClean="0"/>
              <a:t>donné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4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MathSciNet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6" name="Espace réservé du contenu 5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1375" y="2908300"/>
            <a:ext cx="2381250" cy="1114425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3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Dans </a:t>
            </a:r>
            <a:r>
              <a:rPr lang="fr-BE" altLang="en-US" dirty="0" err="1"/>
              <a:t>Zentralblatt</a:t>
            </a:r>
            <a:r>
              <a:rPr lang="fr-BE" altLang="en-US" dirty="0"/>
              <a:t> Math</a:t>
            </a:r>
            <a:endParaRPr lang="en-US" dirty="0"/>
          </a:p>
        </p:txBody>
      </p:sp>
      <p:pic>
        <p:nvPicPr>
          <p:cNvPr id="5" name="Espace réservé du contenu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2787" y="2994025"/>
            <a:ext cx="2638425" cy="942975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00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152</Words>
  <Application>Microsoft Office PowerPoint</Application>
  <PresentationFormat>Affichage à l'écran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Lucida Grande</vt:lpstr>
      <vt:lpstr>Source Sans Pro</vt:lpstr>
      <vt:lpstr>Thème Office</vt:lpstr>
      <vt:lpstr>Techniques de documentation et de communication</vt:lpstr>
      <vt:lpstr>Recherche d’informations sur un sujet donné</vt:lpstr>
      <vt:lpstr>The Mathematics Subject Classification (MSC)</vt:lpstr>
      <vt:lpstr>Présentation PowerPoint</vt:lpstr>
      <vt:lpstr>Dans MathSciNet</vt:lpstr>
      <vt:lpstr>Dans Zentralblatt Math</vt:lpstr>
      <vt:lpstr>Présentation PowerPoint</vt:lpstr>
      <vt:lpstr>Dans MathSciNet</vt:lpstr>
      <vt:lpstr>Dans Zentralblatt Math</vt:lpstr>
      <vt:lpstr>ULiège Library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525</cp:revision>
  <cp:lastPrinted>2019-06-06T11:51:45Z</cp:lastPrinted>
  <dcterms:created xsi:type="dcterms:W3CDTF">2018-04-18T15:28:21Z</dcterms:created>
  <dcterms:modified xsi:type="dcterms:W3CDTF">2019-11-13T11:57:08Z</dcterms:modified>
</cp:coreProperties>
</file>