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8" r:id="rId31"/>
    <p:sldId id="289" r:id="rId32"/>
    <p:sldId id="290" r:id="rId33"/>
    <p:sldId id="291" r:id="rId34"/>
    <p:sldId id="286" r:id="rId35"/>
    <p:sldId id="284" r:id="rId36"/>
    <p:sldId id="287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5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5FA4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50"/>
        <p:guide orient="horz" pos="218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30/07/2019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6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" y="0"/>
            <a:ext cx="9145909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000">
                <a:latin typeface="+mj-lt"/>
                <a:ea typeface="Source Sans Pro" panose="020B0503030403020204" pitchFamily="34" charset="0"/>
              </a:defRPr>
            </a:lvl1pPr>
            <a:lvl2pPr>
              <a:defRPr sz="1800">
                <a:latin typeface="+mj-lt"/>
                <a:ea typeface="Source Sans Pro" panose="020B0503030403020204" pitchFamily="34" charset="0"/>
              </a:defRPr>
            </a:lvl2pPr>
            <a:lvl3pPr>
              <a:defRPr sz="18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30/07/2019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30/07/2019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796567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67" y="1460500"/>
            <a:ext cx="2945265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fr-BE" altLang="en-US" dirty="0" smtClean="0"/>
          </a:p>
          <a:p>
            <a:pPr>
              <a:lnSpc>
                <a:spcPct val="140000"/>
              </a:lnSpc>
            </a:pPr>
            <a:r>
              <a:rPr lang="fr-BE" altLang="en-US" dirty="0" smtClean="0"/>
              <a:t>Titre</a:t>
            </a:r>
            <a:endParaRPr lang="fr-BE" altLang="en-US" dirty="0"/>
          </a:p>
          <a:p>
            <a:pPr>
              <a:lnSpc>
                <a:spcPct val="140000"/>
              </a:lnSpc>
            </a:pPr>
            <a:r>
              <a:rPr lang="fr-BE" altLang="en-US" dirty="0"/>
              <a:t>Édition</a:t>
            </a:r>
          </a:p>
          <a:p>
            <a:pPr>
              <a:lnSpc>
                <a:spcPct val="140000"/>
              </a:lnSpc>
            </a:pPr>
            <a:r>
              <a:rPr lang="fr-BE" altLang="en-US" dirty="0"/>
              <a:t>Auteur</a:t>
            </a:r>
          </a:p>
          <a:p>
            <a:pPr>
              <a:lnSpc>
                <a:spcPct val="140000"/>
              </a:lnSpc>
            </a:pPr>
            <a:r>
              <a:rPr lang="fr-BE" altLang="en-US" dirty="0"/>
              <a:t>Éditeur</a:t>
            </a:r>
          </a:p>
          <a:p>
            <a:pPr>
              <a:lnSpc>
                <a:spcPct val="140000"/>
              </a:lnSpc>
            </a:pPr>
            <a:r>
              <a:rPr lang="fr-BE" altLang="en-US" dirty="0"/>
              <a:t>Lieu d’édition</a:t>
            </a:r>
          </a:p>
          <a:p>
            <a:pPr>
              <a:lnSpc>
                <a:spcPct val="140000"/>
              </a:lnSpc>
            </a:pPr>
            <a:r>
              <a:rPr lang="fr-BE" altLang="en-US" dirty="0"/>
              <a:t>Année </a:t>
            </a:r>
            <a:r>
              <a:rPr lang="fr-BE" altLang="en-US" dirty="0" smtClean="0"/>
              <a:t>d’édition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52550" y="1809750"/>
            <a:ext cx="1943100" cy="8191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914524" y="2667000"/>
            <a:ext cx="866775" cy="1524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914524" y="2867025"/>
            <a:ext cx="866775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504951" y="5419724"/>
            <a:ext cx="1047750" cy="1619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2619376" y="5419724"/>
            <a:ext cx="504824" cy="1619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flipH="1">
            <a:off x="2181224" y="5591174"/>
            <a:ext cx="285751" cy="1047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/>
          <p:cNvCxnSpPr>
            <a:stCxn id="7" idx="3"/>
          </p:cNvCxnSpPr>
          <p:nvPr/>
        </p:nvCxnSpPr>
        <p:spPr>
          <a:xfrm>
            <a:off x="3295650" y="2219325"/>
            <a:ext cx="1438275" cy="3432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781299" y="2743201"/>
            <a:ext cx="1952626" cy="1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781299" y="2978152"/>
            <a:ext cx="1952626" cy="24327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028826" y="3752850"/>
            <a:ext cx="2705099" cy="166687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871788" y="4198144"/>
            <a:ext cx="1862137" cy="122158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466975" y="4676775"/>
            <a:ext cx="2266950" cy="96506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8" grpId="0" uiExpand="1" animBg="1"/>
      <p:bldP spid="9" grpId="0" uiExpand="1" animBg="1"/>
      <p:bldP spid="10" grpId="0" uiExpand="1" animBg="1"/>
      <p:bldP spid="11" grpId="0" uiExpan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endParaRPr lang="fr-BE" altLang="en-US" dirty="0" smtClean="0"/>
          </a:p>
          <a:p>
            <a:pPr>
              <a:lnSpc>
                <a:spcPct val="140000"/>
              </a:lnSpc>
            </a:pPr>
            <a:endParaRPr lang="fr-BE" altLang="en-US" dirty="0"/>
          </a:p>
          <a:p>
            <a:pPr>
              <a:lnSpc>
                <a:spcPct val="140000"/>
              </a:lnSpc>
            </a:pPr>
            <a:endParaRPr lang="fr-BE" altLang="en-US" dirty="0" smtClean="0"/>
          </a:p>
          <a:p>
            <a:pPr>
              <a:lnSpc>
                <a:spcPct val="140000"/>
              </a:lnSpc>
            </a:pPr>
            <a:r>
              <a:rPr lang="fr-BE" altLang="en-US" dirty="0" smtClean="0"/>
              <a:t>Dates </a:t>
            </a:r>
            <a:r>
              <a:rPr lang="fr-BE" altLang="en-US" dirty="0"/>
              <a:t>de copyright selon l’édition</a:t>
            </a:r>
          </a:p>
          <a:p>
            <a:pPr>
              <a:lnSpc>
                <a:spcPct val="140000"/>
              </a:lnSpc>
            </a:pPr>
            <a:r>
              <a:rPr lang="fr-BE" altLang="en-US" dirty="0"/>
              <a:t>ISBN</a:t>
            </a:r>
          </a:p>
          <a:p>
            <a:pPr>
              <a:lnSpc>
                <a:spcPct val="140000"/>
              </a:lnSpc>
            </a:pPr>
            <a:r>
              <a:rPr lang="fr-BE" altLang="en-US" dirty="0" smtClean="0"/>
              <a:t>Imprimeur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Verso de la 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98" y="1460500"/>
            <a:ext cx="3151603" cy="4754563"/>
          </a:xfr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771651" y="3209925"/>
            <a:ext cx="1390650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2019300" y="5388825"/>
            <a:ext cx="876300" cy="221399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571626" y="5791200"/>
            <a:ext cx="1819274" cy="3048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9" idx="3"/>
          </p:cNvCxnSpPr>
          <p:nvPr/>
        </p:nvCxnSpPr>
        <p:spPr>
          <a:xfrm flipV="1">
            <a:off x="3162301" y="3209925"/>
            <a:ext cx="1571624" cy="1143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0"/>
          </p:cNvCxnSpPr>
          <p:nvPr/>
        </p:nvCxnSpPr>
        <p:spPr>
          <a:xfrm flipV="1">
            <a:off x="2457450" y="3726253"/>
            <a:ext cx="2276475" cy="166257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0"/>
          </p:cNvCxnSpPr>
          <p:nvPr/>
        </p:nvCxnSpPr>
        <p:spPr>
          <a:xfrm flipV="1">
            <a:off x="2481263" y="4238625"/>
            <a:ext cx="2252662" cy="155257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5" y="1460500"/>
            <a:ext cx="2797750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Information sur le </a:t>
            </a:r>
            <a:r>
              <a:rPr lang="en-US" dirty="0" err="1" smtClean="0"/>
              <a:t>contenu</a:t>
            </a:r>
            <a:r>
              <a:rPr lang="en-US" dirty="0" smtClean="0"/>
              <a:t> de la </a:t>
            </a:r>
            <a:r>
              <a:rPr lang="en-US" dirty="0" err="1" smtClean="0"/>
              <a:t>monographie</a:t>
            </a:r>
            <a:endParaRPr lang="en-US" dirty="0" smtClean="0"/>
          </a:p>
          <a:p>
            <a:r>
              <a:rPr lang="en-US" dirty="0" smtClean="0"/>
              <a:t>ISBN à 10 </a:t>
            </a:r>
            <a:r>
              <a:rPr lang="en-US" dirty="0" err="1" smtClean="0"/>
              <a:t>chiffres</a:t>
            </a:r>
            <a:endParaRPr lang="en-US" dirty="0" smtClean="0"/>
          </a:p>
          <a:p>
            <a:r>
              <a:rPr lang="en-US" dirty="0" smtClean="0"/>
              <a:t>ISBN à 13 </a:t>
            </a:r>
            <a:r>
              <a:rPr lang="en-US" dirty="0" err="1" smtClean="0"/>
              <a:t>chiffres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Quatrième</a:t>
            </a:r>
            <a:r>
              <a:rPr lang="en-US" dirty="0" smtClean="0"/>
              <a:t> de couverture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125250" y="1470025"/>
            <a:ext cx="2713325" cy="272097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838449" y="5372099"/>
            <a:ext cx="819151" cy="1619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752724" y="5945922"/>
            <a:ext cx="904876" cy="1619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7" idx="3"/>
          </p:cNvCxnSpPr>
          <p:nvPr/>
        </p:nvCxnSpPr>
        <p:spPr>
          <a:xfrm flipV="1">
            <a:off x="3838575" y="2428875"/>
            <a:ext cx="895350" cy="40163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0"/>
          </p:cNvCxnSpPr>
          <p:nvPr/>
        </p:nvCxnSpPr>
        <p:spPr>
          <a:xfrm flipV="1">
            <a:off x="3248025" y="3126155"/>
            <a:ext cx="1485900" cy="224594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3"/>
          </p:cNvCxnSpPr>
          <p:nvPr/>
        </p:nvCxnSpPr>
        <p:spPr>
          <a:xfrm flipV="1">
            <a:off x="3657600" y="3465513"/>
            <a:ext cx="1076325" cy="2561372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47809" y="3140731"/>
            <a:ext cx="406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d’un livre </a:t>
            </a:r>
            <a:r>
              <a:rPr lang="en-US" sz="2800" dirty="0" err="1" smtClean="0"/>
              <a:t>français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6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Première de couverture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41" y="1304925"/>
            <a:ext cx="3349517" cy="49260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9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faux </a:t>
            </a:r>
            <a:r>
              <a:rPr lang="en-US" dirty="0" err="1" smtClean="0"/>
              <a:t>titre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398" y="1304925"/>
            <a:ext cx="3163204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48" y="1460500"/>
            <a:ext cx="3057053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/>
              <a:t>Auteur</a:t>
            </a:r>
            <a:endParaRPr lang="fr-BE" altLang="en-US" dirty="0"/>
          </a:p>
          <a:p>
            <a:r>
              <a:rPr lang="fr-BE" altLang="en-US" dirty="0"/>
              <a:t>Titre</a:t>
            </a:r>
          </a:p>
          <a:p>
            <a:r>
              <a:rPr lang="fr-BE" altLang="en-US" dirty="0"/>
              <a:t>Indication du tome</a:t>
            </a:r>
          </a:p>
          <a:p>
            <a:r>
              <a:rPr lang="fr-BE" altLang="en-US" dirty="0"/>
              <a:t>Titre du tome</a:t>
            </a:r>
          </a:p>
          <a:p>
            <a:r>
              <a:rPr lang="fr-BE" altLang="en-US" dirty="0"/>
              <a:t>Édition</a:t>
            </a:r>
          </a:p>
          <a:p>
            <a:r>
              <a:rPr lang="fr-BE" altLang="en-US" dirty="0"/>
              <a:t>Éditeur</a:t>
            </a:r>
          </a:p>
          <a:p>
            <a:r>
              <a:rPr lang="fr-BE" altLang="en-US" dirty="0"/>
              <a:t>Lieu d’édition</a:t>
            </a:r>
          </a:p>
          <a:p>
            <a:r>
              <a:rPr lang="fr-BE" altLang="en-US" dirty="0"/>
              <a:t>Année </a:t>
            </a:r>
            <a:r>
              <a:rPr lang="fr-BE" altLang="en-US" dirty="0" smtClean="0"/>
              <a:t>d’édition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095500" y="1495425"/>
            <a:ext cx="752475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114426" y="2085975"/>
            <a:ext cx="2714624" cy="7048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209800" y="3114675"/>
            <a:ext cx="514350" cy="20955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514475" y="3351212"/>
            <a:ext cx="1905000" cy="458787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857375" y="4386205"/>
            <a:ext cx="1190625" cy="309619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1657350" y="5772149"/>
            <a:ext cx="1695450" cy="161925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1657350" y="5934074"/>
            <a:ext cx="1695450" cy="8572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2228849" y="6038850"/>
            <a:ext cx="514351" cy="111976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7" idx="3"/>
          </p:cNvCxnSpPr>
          <p:nvPr/>
        </p:nvCxnSpPr>
        <p:spPr>
          <a:xfrm>
            <a:off x="2847975" y="1609725"/>
            <a:ext cx="1885950" cy="81915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3"/>
          </p:cNvCxnSpPr>
          <p:nvPr/>
        </p:nvCxnSpPr>
        <p:spPr>
          <a:xfrm>
            <a:off x="3829050" y="2438400"/>
            <a:ext cx="904875" cy="35242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9" idx="3"/>
          </p:cNvCxnSpPr>
          <p:nvPr/>
        </p:nvCxnSpPr>
        <p:spPr>
          <a:xfrm flipV="1">
            <a:off x="2724150" y="3181350"/>
            <a:ext cx="2009775" cy="381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419475" y="3503613"/>
            <a:ext cx="1314450" cy="11509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3"/>
          </p:cNvCxnSpPr>
          <p:nvPr/>
        </p:nvCxnSpPr>
        <p:spPr>
          <a:xfrm flipV="1">
            <a:off x="3048000" y="3895725"/>
            <a:ext cx="1685925" cy="64529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2" idx="0"/>
          </p:cNvCxnSpPr>
          <p:nvPr/>
        </p:nvCxnSpPr>
        <p:spPr>
          <a:xfrm flipV="1">
            <a:off x="2505075" y="4276725"/>
            <a:ext cx="2228850" cy="1495424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3" idx="3"/>
          </p:cNvCxnSpPr>
          <p:nvPr/>
        </p:nvCxnSpPr>
        <p:spPr>
          <a:xfrm flipV="1">
            <a:off x="3352800" y="4610100"/>
            <a:ext cx="1381125" cy="1366837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4" idx="3"/>
          </p:cNvCxnSpPr>
          <p:nvPr/>
        </p:nvCxnSpPr>
        <p:spPr>
          <a:xfrm flipV="1">
            <a:off x="2743200" y="4981575"/>
            <a:ext cx="1990725" cy="1113263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68" y="2630011"/>
            <a:ext cx="2340864" cy="2415540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Date de copyright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Verso de la 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52600" y="4036899"/>
            <a:ext cx="457200" cy="15481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2209800" y="3527368"/>
            <a:ext cx="2533650" cy="56788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68" y="2233771"/>
            <a:ext cx="2493264" cy="3208020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r>
              <a:rPr lang="fr-BE" altLang="en-US" dirty="0" smtClean="0"/>
              <a:t>Éditeur</a:t>
            </a:r>
            <a:endParaRPr lang="en-US" altLang="en-US" dirty="0" smtClean="0"/>
          </a:p>
          <a:p>
            <a:r>
              <a:rPr lang="en-US" altLang="en-US" dirty="0" smtClean="0"/>
              <a:t>Date du </a:t>
            </a:r>
            <a:r>
              <a:rPr lang="en-US" altLang="en-US" dirty="0" err="1" smtClean="0"/>
              <a:t>dépôt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légal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err="1" smtClean="0"/>
              <a:t>Imprimeur</a:t>
            </a:r>
            <a:endParaRPr lang="en-US" altLang="en-US" dirty="0" smtClean="0"/>
          </a:p>
          <a:p>
            <a:r>
              <a:rPr lang="en-US" altLang="en-US" dirty="0" smtClean="0"/>
              <a:t>Date de </a:t>
            </a:r>
            <a:r>
              <a:rPr lang="en-US" altLang="en-US" dirty="0" err="1" smtClean="0"/>
              <a:t>l’achevé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d’imprimer</a:t>
            </a:r>
            <a:endParaRPr lang="en-US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Achevé</a:t>
            </a:r>
            <a:r>
              <a:rPr lang="en-US" dirty="0" smtClean="0"/>
              <a:t> </a:t>
            </a:r>
            <a:r>
              <a:rPr lang="en-US" dirty="0" err="1" smtClean="0"/>
              <a:t>d’imprimé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609725" y="3360624"/>
            <a:ext cx="1638300" cy="15481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>
            <a:stCxn id="7" idx="3"/>
          </p:cNvCxnSpPr>
          <p:nvPr/>
        </p:nvCxnSpPr>
        <p:spPr>
          <a:xfrm flipV="1">
            <a:off x="3248025" y="3143250"/>
            <a:ext cx="1485900" cy="294779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305175" y="2794848"/>
            <a:ext cx="1428750" cy="20658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305175" y="4110604"/>
            <a:ext cx="1428750" cy="13315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2181225" y="4475049"/>
            <a:ext cx="485775" cy="167238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24"/>
          <p:cNvCxnSpPr>
            <a:stCxn id="24" idx="3"/>
          </p:cNvCxnSpPr>
          <p:nvPr/>
        </p:nvCxnSpPr>
        <p:spPr>
          <a:xfrm>
            <a:off x="2667000" y="4558668"/>
            <a:ext cx="2066925" cy="55006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Quatrième</a:t>
            </a:r>
            <a:r>
              <a:rPr lang="en-US" dirty="0" smtClean="0"/>
              <a:t> de couverture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27" y="1304925"/>
            <a:ext cx="3242146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imprimés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Monographies </a:t>
            </a:r>
            <a:r>
              <a:rPr lang="en-US" dirty="0" err="1" smtClean="0"/>
              <a:t>ou</a:t>
            </a:r>
            <a:r>
              <a:rPr lang="en-US" dirty="0" smtClean="0"/>
              <a:t> livres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6244" y="3140731"/>
            <a:ext cx="665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Monographie</a:t>
            </a:r>
            <a:r>
              <a:rPr lang="en-US" sz="2800" dirty="0" smtClean="0"/>
              <a:t> </a:t>
            </a:r>
            <a:r>
              <a:rPr lang="en-US" sz="2800" dirty="0" err="1" smtClean="0"/>
              <a:t>faisant</a:t>
            </a:r>
            <a:r>
              <a:rPr lang="en-US" sz="2800" dirty="0" smtClean="0"/>
              <a:t> </a:t>
            </a:r>
            <a:r>
              <a:rPr lang="en-US" sz="2800" dirty="0" err="1" smtClean="0"/>
              <a:t>partie</a:t>
            </a:r>
            <a:r>
              <a:rPr lang="en-US" sz="2800" dirty="0" smtClean="0"/>
              <a:t> </a:t>
            </a:r>
            <a:r>
              <a:rPr lang="en-US" sz="2800" dirty="0" err="1" smtClean="0"/>
              <a:t>d’une</a:t>
            </a:r>
            <a:r>
              <a:rPr lang="en-US" sz="2800" dirty="0" smtClean="0"/>
              <a:t> collection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37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Première de couverture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635" y="1304925"/>
            <a:ext cx="3202729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9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altLang="en-US" dirty="0"/>
              <a:t>Titre de la collection</a:t>
            </a:r>
          </a:p>
          <a:p>
            <a:r>
              <a:rPr lang="fr-BE" altLang="en-US" dirty="0"/>
              <a:t>Numéro dans la collection</a:t>
            </a:r>
          </a:p>
          <a:p>
            <a:r>
              <a:rPr lang="fr-BE" altLang="en-US" dirty="0"/>
              <a:t>Directeur de la collection</a:t>
            </a:r>
            <a:endParaRPr lang="fr-FR" alt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47" y="1460500"/>
            <a:ext cx="3029306" cy="4754563"/>
          </a:xfr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733550" y="1827099"/>
            <a:ext cx="1400176" cy="15481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 flipV="1">
            <a:off x="3133726" y="1685926"/>
            <a:ext cx="1600199" cy="218578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686049" y="1992469"/>
            <a:ext cx="438151" cy="137461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14" idx="3"/>
          </p:cNvCxnSpPr>
          <p:nvPr/>
        </p:nvCxnSpPr>
        <p:spPr>
          <a:xfrm>
            <a:off x="3124200" y="2061200"/>
            <a:ext cx="1609725" cy="33910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2085975" y="2141424"/>
            <a:ext cx="685800" cy="15481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771775" y="2061199"/>
            <a:ext cx="1962150" cy="204755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ISBN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/>
              <a:t>International Standard Book </a:t>
            </a:r>
            <a:r>
              <a:rPr lang="fr-BE" altLang="en-US" dirty="0" err="1"/>
              <a:t>Number</a:t>
            </a:r>
            <a:endParaRPr lang="fr-BE" altLang="en-US" dirty="0"/>
          </a:p>
          <a:p>
            <a:r>
              <a:rPr lang="fr-BE" altLang="en-US" dirty="0"/>
              <a:t>Depuis 1972</a:t>
            </a:r>
          </a:p>
          <a:p>
            <a:r>
              <a:rPr lang="fr-BE" altLang="en-US" dirty="0"/>
              <a:t>Comporte 10 chiffres répartis en 4 groupes séparés par des tirets</a:t>
            </a:r>
          </a:p>
          <a:p>
            <a:r>
              <a:rPr lang="fr-BE" altLang="en-US" dirty="0"/>
              <a:t>Exemple : </a:t>
            </a:r>
          </a:p>
          <a:p>
            <a:pPr algn="ctr">
              <a:buNone/>
            </a:pPr>
            <a:r>
              <a:rPr lang="fr-BE" altLang="en-US" dirty="0"/>
              <a:t>0-19-853479-5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 rot="16200000">
            <a:off x="3788298" y="3035821"/>
            <a:ext cx="174925" cy="211382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16200000">
            <a:off x="4064522" y="3007247"/>
            <a:ext cx="193976" cy="287580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 rot="16200000">
            <a:off x="4640784" y="2754831"/>
            <a:ext cx="193977" cy="792410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5188475" y="3035821"/>
            <a:ext cx="174925" cy="211382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ISBN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 smtClean="0"/>
              <a:t>Exemple </a:t>
            </a:r>
            <a:r>
              <a:rPr lang="fr-BE" altLang="en-US" dirty="0"/>
              <a:t>: </a:t>
            </a:r>
          </a:p>
          <a:p>
            <a:pPr algn="ctr">
              <a:buNone/>
            </a:pPr>
            <a:r>
              <a:rPr lang="fr-BE" altLang="en-US" dirty="0"/>
              <a:t>0-19-853479-5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indique</a:t>
            </a:r>
            <a:r>
              <a:rPr lang="en-US" dirty="0" smtClean="0"/>
              <a:t> </a:t>
            </a:r>
            <a:r>
              <a:rPr lang="en-US" dirty="0" err="1" smtClean="0"/>
              <a:t>l’aire</a:t>
            </a:r>
            <a:r>
              <a:rPr lang="en-US" dirty="0" smtClean="0"/>
              <a:t> </a:t>
            </a:r>
            <a:r>
              <a:rPr lang="en-US" dirty="0" err="1" smtClean="0"/>
              <a:t>linguistique</a:t>
            </a:r>
            <a:endParaRPr lang="en-US" dirty="0" smtClean="0"/>
          </a:p>
          <a:p>
            <a:pPr lvl="1"/>
            <a:r>
              <a:rPr lang="fr-BE" altLang="en-US" dirty="0"/>
              <a:t>Exemples : 0 = anglais, 2 = français, 3=allemand, etc</a:t>
            </a:r>
            <a:r>
              <a:rPr lang="fr-BE" altLang="en-US" dirty="0" smtClean="0"/>
              <a:t>.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(ii) </a:t>
            </a:r>
            <a:r>
              <a:rPr lang="fr-BE" altLang="en-US" dirty="0" smtClean="0"/>
              <a:t>indique </a:t>
            </a:r>
            <a:r>
              <a:rPr lang="fr-BE" altLang="en-US" dirty="0"/>
              <a:t>le numéro attribué à la maison d’édition dans l’aire linguistique </a:t>
            </a:r>
            <a:r>
              <a:rPr lang="fr-BE" altLang="en-US" dirty="0" smtClean="0"/>
              <a:t>du groupe (i)</a:t>
            </a:r>
          </a:p>
          <a:p>
            <a:pPr lvl="1"/>
            <a:r>
              <a:rPr lang="fr-BE" altLang="en-US" dirty="0"/>
              <a:t>Exemples : 0-07 pour Mac </a:t>
            </a:r>
            <a:r>
              <a:rPr lang="fr-BE" altLang="en-US" dirty="0" err="1"/>
              <a:t>Graw</a:t>
            </a:r>
            <a:r>
              <a:rPr lang="fr-BE" altLang="en-US" dirty="0"/>
              <a:t>-Hill, 2-07 pour Gallimard, 2-280 pour </a:t>
            </a:r>
            <a:r>
              <a:rPr lang="fr-BE" altLang="en-US" dirty="0" err="1" smtClean="0"/>
              <a:t>Harlequin</a:t>
            </a:r>
            <a:endParaRPr lang="fr-BE" altLang="en-US" dirty="0"/>
          </a:p>
          <a:p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 rot="16200000">
            <a:off x="3788298" y="1930921"/>
            <a:ext cx="174925" cy="211382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16200000">
            <a:off x="4064522" y="1902347"/>
            <a:ext cx="193976" cy="287580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86445" y="21431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948139" y="214312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ISBN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 smtClean="0"/>
              <a:t>Exemple </a:t>
            </a:r>
            <a:r>
              <a:rPr lang="fr-BE" altLang="en-US" dirty="0"/>
              <a:t>: </a:t>
            </a:r>
          </a:p>
          <a:p>
            <a:pPr algn="ctr">
              <a:buNone/>
            </a:pPr>
            <a:r>
              <a:rPr lang="fr-BE" altLang="en-US" dirty="0"/>
              <a:t>0-19-853479-5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fr-BE" dirty="0"/>
              <a:t>(iii) indique le numéro d’ordre dans la production de la maison d’édition</a:t>
            </a:r>
          </a:p>
          <a:p>
            <a:pPr lvl="1"/>
            <a:r>
              <a:rPr lang="fr-BE" altLang="en-US" dirty="0" smtClean="0"/>
              <a:t>Exemple </a:t>
            </a:r>
            <a:r>
              <a:rPr lang="fr-BE" altLang="en-US" dirty="0"/>
              <a:t>: 0-19-853479 est le 853479e titre édité par Oxford </a:t>
            </a:r>
            <a:r>
              <a:rPr lang="fr-BE" altLang="en-US" dirty="0" err="1"/>
              <a:t>University</a:t>
            </a:r>
            <a:r>
              <a:rPr lang="fr-BE" altLang="en-US" dirty="0"/>
              <a:t> </a:t>
            </a:r>
            <a:r>
              <a:rPr lang="fr-BE" altLang="en-US" dirty="0" err="1"/>
              <a:t>Press</a:t>
            </a:r>
            <a:endParaRPr lang="fr-BE" altLang="en-US" dirty="0"/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(iv) </a:t>
            </a:r>
            <a:r>
              <a:rPr lang="fr-BE" altLang="en-US" dirty="0"/>
              <a:t>est une clé de contrôle informatique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 rot="16200000">
            <a:off x="4624214" y="1657898"/>
            <a:ext cx="193977" cy="807623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16200000">
            <a:off x="5171815" y="1956021"/>
            <a:ext cx="193976" cy="211380"/>
          </a:xfrm>
          <a:prstGeom prst="leftBrace">
            <a:avLst>
              <a:gd name="adj1" fmla="val 8425"/>
              <a:gd name="adj2" fmla="val 50829"/>
            </a:avLst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en-US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79057" y="214312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(iii)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53039" y="214312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animBg="1"/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ISBN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/>
              <a:t>A partir du 1</a:t>
            </a:r>
            <a:r>
              <a:rPr lang="fr-BE" altLang="en-US" baseline="30000" dirty="0"/>
              <a:t>er</a:t>
            </a:r>
            <a:r>
              <a:rPr lang="fr-BE" altLang="en-US" dirty="0"/>
              <a:t> janvier 2007, l’ISBN passe de 10 chiffres à 13 chiffres</a:t>
            </a:r>
          </a:p>
          <a:p>
            <a:r>
              <a:rPr lang="fr-BE" altLang="en-US" dirty="0"/>
              <a:t>Ajout du préfixe 978</a:t>
            </a:r>
          </a:p>
          <a:p>
            <a:r>
              <a:rPr lang="fr-BE" altLang="en-US" dirty="0"/>
              <a:t>Modification de la clé de contrôle informatique</a:t>
            </a:r>
          </a:p>
          <a:p>
            <a:pPr lvl="1"/>
            <a:r>
              <a:rPr lang="fr-BE" altLang="en-US" dirty="0"/>
              <a:t>Exemple : </a:t>
            </a:r>
            <a:r>
              <a:rPr lang="fr-BE" altLang="en-US" dirty="0" smtClean="0"/>
              <a:t>0-19-853479-5 </a:t>
            </a:r>
            <a:r>
              <a:rPr lang="fr-BE" altLang="en-US" dirty="0"/>
              <a:t>devient 978-0-19-853479-2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92540" y="4314826"/>
            <a:ext cx="5622328" cy="968672"/>
          </a:xfrm>
        </p:spPr>
        <p:txBody>
          <a:bodyPr/>
          <a:lstStyle/>
          <a:p>
            <a:r>
              <a:rPr lang="fr-BE" altLang="en-US" dirty="0"/>
              <a:t>Comment déterminer </a:t>
            </a:r>
            <a:r>
              <a:rPr lang="fr-BE" altLang="en-US" dirty="0" smtClean="0"/>
              <a:t/>
            </a:r>
            <a:br>
              <a:rPr lang="fr-BE" altLang="en-US" dirty="0" smtClean="0"/>
            </a:br>
            <a:r>
              <a:rPr lang="fr-BE" altLang="en-US" dirty="0" smtClean="0"/>
              <a:t>le </a:t>
            </a:r>
            <a:r>
              <a:rPr lang="fr-BE" altLang="en-US" dirty="0"/>
              <a:t>contenu du livre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10774" y="3140731"/>
            <a:ext cx="394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d’un livre </a:t>
            </a:r>
            <a:r>
              <a:rPr lang="en-US" sz="2800" dirty="0" err="1" smtClean="0"/>
              <a:t>anglais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4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14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64" y="1304925"/>
            <a:ext cx="3051472" cy="49260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Monographie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BE" altLang="en-US" b="1" dirty="0"/>
              <a:t>Définition</a:t>
            </a:r>
            <a:r>
              <a:rPr lang="fr-BE" altLang="en-US" dirty="0"/>
              <a:t> : </a:t>
            </a:r>
            <a:r>
              <a:rPr lang="fr-FR" altLang="en-US" dirty="0"/>
              <a:t>Une </a:t>
            </a:r>
            <a:r>
              <a:rPr lang="fr-FR" altLang="en-US" i="1" dirty="0"/>
              <a:t>monographie</a:t>
            </a:r>
            <a:r>
              <a:rPr lang="fr-FR" altLang="en-US" dirty="0"/>
              <a:t> est </a:t>
            </a:r>
          </a:p>
          <a:p>
            <a:r>
              <a:rPr lang="fr-FR" altLang="en-US" dirty="0"/>
              <a:t>un ouvrage formant un tout, </a:t>
            </a:r>
          </a:p>
          <a:p>
            <a:r>
              <a:rPr lang="fr-FR" altLang="en-US" dirty="0"/>
              <a:t>en un ou plusieurs volumes, </a:t>
            </a:r>
          </a:p>
          <a:p>
            <a:r>
              <a:rPr lang="fr-FR" altLang="en-US" dirty="0"/>
              <a:t>paraissant en une seule fois ou sur une durée limitée selon un plan établi à l'avance.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9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Préface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01" y="1304925"/>
            <a:ext cx="3597197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des </a:t>
            </a:r>
            <a:r>
              <a:rPr lang="en-US" dirty="0" err="1" smtClean="0"/>
              <a:t>matières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726" y="1304925"/>
            <a:ext cx="3544548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3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Bibliographie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885" y="1304925"/>
            <a:ext cx="3512229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1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46" y="1460500"/>
            <a:ext cx="3260507" cy="4754563"/>
          </a:xfr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003" y="1460500"/>
            <a:ext cx="3504994" cy="47545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90675" y="1498600"/>
            <a:ext cx="1752600" cy="23883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962650" y="1517650"/>
            <a:ext cx="1476375" cy="238834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Quatrième</a:t>
            </a:r>
            <a:r>
              <a:rPr lang="en-US" dirty="0" smtClean="0"/>
              <a:t> de couverture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5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81" y="1304925"/>
            <a:ext cx="2898637" cy="49260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3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47809" y="3140731"/>
            <a:ext cx="406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d’un livre </a:t>
            </a:r>
            <a:r>
              <a:rPr lang="en-US" sz="2800" dirty="0" err="1" smtClean="0"/>
              <a:t>français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1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354" y="1304925"/>
            <a:ext cx="3167291" cy="49260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56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Préface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287" y="1304925"/>
            <a:ext cx="3761426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729" y="1304925"/>
            <a:ext cx="3910541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Bibliographie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170" y="1304925"/>
            <a:ext cx="3905659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1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Organisation d’un livre anglais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 altLang="en-US" dirty="0"/>
              <a:t>Première de couverture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Page de faux titre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Page de titre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Préface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Introduction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Table des matières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Chapitres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Bibliographie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Index</a:t>
            </a:r>
          </a:p>
          <a:p>
            <a:pPr>
              <a:lnSpc>
                <a:spcPct val="90000"/>
              </a:lnSpc>
            </a:pPr>
            <a:r>
              <a:rPr lang="fr-BE" altLang="en-US" dirty="0"/>
              <a:t>Quatrième de </a:t>
            </a:r>
            <a:r>
              <a:rPr lang="fr-BE" altLang="en-US" dirty="0" smtClean="0"/>
              <a:t>couverture</a:t>
            </a:r>
            <a:endParaRPr lang="fr-BE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6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716" y="1304925"/>
            <a:ext cx="3760567" cy="49260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24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des </a:t>
            </a:r>
            <a:r>
              <a:rPr lang="en-US" dirty="0" err="1" smtClean="0"/>
              <a:t>matières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716" y="1304925"/>
            <a:ext cx="3760567" cy="492601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Organisation d’un livre français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BE" altLang="en-US" dirty="0"/>
              <a:t>Première de couverture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Page de faux titre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Page de titre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Préface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Introduction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Chapitres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Bibliographie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Index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Table des matières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Achevé d’imprimer</a:t>
            </a:r>
          </a:p>
          <a:p>
            <a:pPr>
              <a:lnSpc>
                <a:spcPct val="80000"/>
              </a:lnSpc>
            </a:pPr>
            <a:r>
              <a:rPr lang="fr-BE" altLang="en-US" dirty="0"/>
              <a:t>Quatrième de couverture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92540" y="4314826"/>
            <a:ext cx="5622328" cy="968672"/>
          </a:xfrm>
        </p:spPr>
        <p:txBody>
          <a:bodyPr/>
          <a:lstStyle/>
          <a:p>
            <a:r>
              <a:rPr lang="fr-BE" altLang="en-US" dirty="0"/>
              <a:t>Où trouver les éléments d’identification d’un livre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10774" y="3140731"/>
            <a:ext cx="394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Exemple</a:t>
            </a:r>
            <a:r>
              <a:rPr lang="en-US" sz="2800" dirty="0" smtClean="0"/>
              <a:t> d’un livre </a:t>
            </a:r>
            <a:r>
              <a:rPr lang="en-US" sz="2800" dirty="0" err="1" smtClean="0"/>
              <a:t>anglais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7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10" y="1460500"/>
            <a:ext cx="3092980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altLang="en-US" sz="2000" dirty="0"/>
              <a:t>Premier contact visuel avec le livre</a:t>
            </a:r>
          </a:p>
          <a:p>
            <a:r>
              <a:rPr lang="fr-BE" altLang="en-US" sz="2000" dirty="0"/>
              <a:t>Attire l’attention du lecteur</a:t>
            </a:r>
            <a:endParaRPr lang="fr-FR" alt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Première de couverture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93" y="1460500"/>
            <a:ext cx="2972814" cy="4754563"/>
          </a:xfr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Titre</a:t>
            </a:r>
            <a:r>
              <a:rPr lang="en-US" sz="2000" dirty="0"/>
              <a:t> </a:t>
            </a:r>
            <a:r>
              <a:rPr lang="en-US" sz="2000" dirty="0" err="1"/>
              <a:t>éventuellement</a:t>
            </a:r>
            <a:r>
              <a:rPr lang="en-US" sz="2000" dirty="0"/>
              <a:t> </a:t>
            </a:r>
            <a:r>
              <a:rPr lang="en-US" sz="2000" dirty="0" err="1"/>
              <a:t>abrégé</a:t>
            </a:r>
            <a:r>
              <a:rPr lang="en-US" sz="2000" dirty="0"/>
              <a:t> (</a:t>
            </a:r>
            <a:r>
              <a:rPr lang="en-US" sz="2000" dirty="0" err="1"/>
              <a:t>facultatif</a:t>
            </a:r>
            <a:r>
              <a:rPr lang="en-US" sz="2000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 faux-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04976" y="1771650"/>
            <a:ext cx="1143000" cy="228600"/>
          </a:xfrm>
          <a:prstGeom prst="roundRect">
            <a:avLst/>
          </a:prstGeom>
          <a:noFill/>
          <a:ln w="12700">
            <a:solidFill>
              <a:srgbClr val="5FA3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>
            <a:stCxn id="10" idx="3"/>
          </p:cNvCxnSpPr>
          <p:nvPr/>
        </p:nvCxnSpPr>
        <p:spPr>
          <a:xfrm flipV="1">
            <a:off x="2847976" y="1676400"/>
            <a:ext cx="1885949" cy="209550"/>
          </a:xfrm>
          <a:prstGeom prst="line">
            <a:avLst/>
          </a:prstGeom>
          <a:ln w="12700">
            <a:solidFill>
              <a:srgbClr val="5FA3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481</Words>
  <Application>Microsoft Office PowerPoint</Application>
  <PresentationFormat>Affichage à l'écran (4:3)</PresentationFormat>
  <Paragraphs>187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Lucida Grande</vt:lpstr>
      <vt:lpstr>Source Sans Pro</vt:lpstr>
      <vt:lpstr>Thème Office</vt:lpstr>
      <vt:lpstr>Techniques de documentation et de communication</vt:lpstr>
      <vt:lpstr>Documents scientifiques imprimés</vt:lpstr>
      <vt:lpstr>Monographie</vt:lpstr>
      <vt:lpstr>Organisation d’un livre anglais</vt:lpstr>
      <vt:lpstr>Organisation d’un livre français</vt:lpstr>
      <vt:lpstr>Où trouver les éléments d’identification d’un livre ?</vt:lpstr>
      <vt:lpstr>Présentation PowerPoint</vt:lpstr>
      <vt:lpstr>Première de couverture</vt:lpstr>
      <vt:lpstr>Page de faux-titre</vt:lpstr>
      <vt:lpstr>Page de titre</vt:lpstr>
      <vt:lpstr>Verso de la page de titre</vt:lpstr>
      <vt:lpstr>Quatrième de couverture</vt:lpstr>
      <vt:lpstr>Présentation PowerPoint</vt:lpstr>
      <vt:lpstr>Première de couverture</vt:lpstr>
      <vt:lpstr>Page de faux titre</vt:lpstr>
      <vt:lpstr>Page de titre</vt:lpstr>
      <vt:lpstr>Verso de la page de titre</vt:lpstr>
      <vt:lpstr>Achevé d’imprimé</vt:lpstr>
      <vt:lpstr>Quatrième de couverture</vt:lpstr>
      <vt:lpstr>Présentation PowerPoint</vt:lpstr>
      <vt:lpstr>Première de couverture</vt:lpstr>
      <vt:lpstr>Page de titre</vt:lpstr>
      <vt:lpstr>ISBN</vt:lpstr>
      <vt:lpstr>ISBN</vt:lpstr>
      <vt:lpstr>ISBN</vt:lpstr>
      <vt:lpstr>ISBN</vt:lpstr>
      <vt:lpstr>Comment déterminer  le contenu du livre ?</vt:lpstr>
      <vt:lpstr>Présentation PowerPoint</vt:lpstr>
      <vt:lpstr>Page de titre</vt:lpstr>
      <vt:lpstr>Préface</vt:lpstr>
      <vt:lpstr>Table des matières</vt:lpstr>
      <vt:lpstr>Bibliographie</vt:lpstr>
      <vt:lpstr>Index</vt:lpstr>
      <vt:lpstr>Quatrième de couverture</vt:lpstr>
      <vt:lpstr>Présentation PowerPoint</vt:lpstr>
      <vt:lpstr>Page de titre</vt:lpstr>
      <vt:lpstr>Préface</vt:lpstr>
      <vt:lpstr>Introduction</vt:lpstr>
      <vt:lpstr>Bibliographie</vt:lpstr>
      <vt:lpstr>Index</vt:lpstr>
      <vt:lpstr>Table des matières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444</cp:revision>
  <cp:lastPrinted>2019-06-06T11:51:45Z</cp:lastPrinted>
  <dcterms:created xsi:type="dcterms:W3CDTF">2018-04-18T15:28:21Z</dcterms:created>
  <dcterms:modified xsi:type="dcterms:W3CDTF">2019-07-30T12:24:50Z</dcterms:modified>
</cp:coreProperties>
</file>