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15" r:id="rId22"/>
    <p:sldId id="310" r:id="rId23"/>
    <p:sldId id="311" r:id="rId24"/>
    <p:sldId id="312" r:id="rId25"/>
    <p:sldId id="313" r:id="rId26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">
          <p15:clr>
            <a:srgbClr val="A4A3A4"/>
          </p15:clr>
        </p15:guide>
        <p15:guide id="2" orient="horz" pos="55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  <p15:guide id="4" pos="5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émy Lhoest" initials="RL" lastIdx="2" clrIdx="0">
    <p:extLst>
      <p:ext uri="{19B8F6BF-5375-455C-9EA6-DF929625EA0E}">
        <p15:presenceInfo xmlns:p15="http://schemas.microsoft.com/office/powerpoint/2012/main" userId="a40591063d5d84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3B0"/>
    <a:srgbClr val="E6E6E6"/>
    <a:srgbClr val="5FA4B0"/>
    <a:srgbClr val="E8E2DE"/>
    <a:srgbClr val="4B8B8E"/>
    <a:srgbClr val="007182"/>
    <a:srgbClr val="007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9068" autoAdjust="0"/>
  </p:normalViewPr>
  <p:slideViewPr>
    <p:cSldViewPr snapToGrid="0" snapToObjects="1">
      <p:cViewPr varScale="1">
        <p:scale>
          <a:sx n="100" d="100"/>
          <a:sy n="100" d="100"/>
        </p:scale>
        <p:origin x="1878" y="84"/>
      </p:cViewPr>
      <p:guideLst>
        <p:guide orient="horz" pos="274"/>
        <p:guide orient="horz" pos="550"/>
        <p:guide orient="horz" pos="2183"/>
        <p:guide pos="548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1C33F-3103-4DA4-B71B-4B21A654680E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9E351-B1A4-49FD-8F1B-4B8EF9A05C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95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A9BF-06F4-1B4F-871E-08BFB1D3CC5F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EF71-3952-194F-85CC-3FDA4381B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8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0" y="0"/>
            <a:ext cx="9145909" cy="6858000"/>
          </a:xfrm>
          <a:prstGeom prst="rect">
            <a:avLst/>
          </a:prstGeom>
        </p:spPr>
      </p:pic>
      <p:sp>
        <p:nvSpPr>
          <p:cNvPr id="11" name="Triangle rectangle 10"/>
          <p:cNvSpPr/>
          <p:nvPr userDrawn="1"/>
        </p:nvSpPr>
        <p:spPr>
          <a:xfrm rot="10800000" flipV="1">
            <a:off x="0" y="2258058"/>
            <a:ext cx="9144000" cy="4599941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645" y="4572579"/>
            <a:ext cx="7772400" cy="796567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rgbClr val="5FA3B0"/>
                </a:solidFill>
                <a:latin typeface="+mj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64043" y="5496030"/>
            <a:ext cx="7156002" cy="55047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+mj-lt"/>
                <a:ea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F1410E3-9082-4122-BD0F-717244A7CBE7}" type="datetime1">
              <a:rPr lang="fr-FR" smtClean="0"/>
              <a:pPr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riangle rectangle 6"/>
          <p:cNvSpPr>
            <a:spLocks noChangeAspect="1"/>
          </p:cNvSpPr>
          <p:nvPr userDrawn="1"/>
        </p:nvSpPr>
        <p:spPr>
          <a:xfrm rot="10800000">
            <a:off x="3345882" y="0"/>
            <a:ext cx="5798118" cy="29095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riangle rectangle 9"/>
          <p:cNvSpPr/>
          <p:nvPr userDrawn="1"/>
        </p:nvSpPr>
        <p:spPr>
          <a:xfrm>
            <a:off x="0" y="4525194"/>
            <a:ext cx="4632534" cy="2332806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941" y="145774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7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840" y="2743200"/>
            <a:ext cx="3912217" cy="16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BB4A46-2F4D-4FA2-ADD6-EE1C8641F306}" type="datetime1">
              <a:rPr lang="fr-FR" smtClean="0"/>
              <a:pPr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825102" y="2653447"/>
            <a:ext cx="7493796" cy="567349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5FA3B0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2181" y="3429000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j-lt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9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B6976F31-04EB-4FF6-A894-A4E78DEF918B}" type="datetime1">
              <a:rPr lang="fr-FR" smtClean="0"/>
              <a:pPr/>
              <a:t>31/07/2019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192540" y="4716148"/>
            <a:ext cx="5622328" cy="567349"/>
          </a:xfrm>
        </p:spPr>
        <p:txBody>
          <a:bodyPr>
            <a:noAutofit/>
          </a:bodyPr>
          <a:lstStyle>
            <a:lvl1pPr algn="r">
              <a:defRPr sz="3200" b="1">
                <a:solidFill>
                  <a:srgbClr val="5FA4B0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92540" y="5362098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latin typeface="+mj-lt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719283"/>
            <a:chOff x="-5102" y="-5100"/>
            <a:chExt cx="9149101" cy="5719283"/>
          </a:xfrm>
        </p:grpSpPr>
        <p:sp>
          <p:nvSpPr>
            <p:cNvPr id="15" name="Triangle isocèle 17"/>
            <p:cNvSpPr/>
            <p:nvPr userDrawn="1"/>
          </p:nvSpPr>
          <p:spPr>
            <a:xfrm rot="5400000">
              <a:off x="916003" y="-926205"/>
              <a:ext cx="5719283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5150642 w 5719283"/>
                <a:gd name="connsiteY4" fmla="*/ 7560475 h 7561493"/>
                <a:gd name="connsiteX5" fmla="*/ 0 w 5719283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0 w 5719283"/>
                <a:gd name="connsiteY4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283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" name="Triangle isocèle 15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240" y="146951"/>
            <a:ext cx="115993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avec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>
            <a:noAutofit/>
          </a:bodyPr>
          <a:lstStyle>
            <a:lvl1pPr algn="l">
              <a:defRPr sz="3200" b="0" i="0" baseline="0">
                <a:solidFill>
                  <a:srgbClr val="5FA3B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4909608"/>
          </a:xfrm>
        </p:spPr>
        <p:txBody>
          <a:bodyPr/>
          <a:lstStyle>
            <a:lvl1pPr>
              <a:defRPr sz="2000" baseline="0">
                <a:latin typeface="Calibri" panose="020F0502020204030204" pitchFamily="34" charset="0"/>
                <a:ea typeface="Source Sans Pro" panose="020B0503030403020204" pitchFamily="34" charset="0"/>
              </a:defRPr>
            </a:lvl1pPr>
            <a:lvl2pPr>
              <a:defRPr sz="1800" baseline="0">
                <a:latin typeface="Calibri" panose="020F0502020204030204" pitchFamily="34" charset="0"/>
                <a:ea typeface="Source Sans Pro" panose="020B050303040302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3pPr>
            <a:lvl4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4pPr>
            <a:lvl5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29839FE2-28E2-4E9B-8467-FDF9C652D8BA}" type="datetime1">
              <a:rPr lang="fr-FR" smtClean="0"/>
              <a:pPr/>
              <a:t>31/07/2019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sans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>
            <a:noAutofit/>
          </a:bodyPr>
          <a:lstStyle>
            <a:lvl1pPr algn="l">
              <a:defRPr sz="3200" b="0" i="0" baseline="0">
                <a:solidFill>
                  <a:srgbClr val="5FA3B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304925"/>
            <a:ext cx="8229600" cy="4926542"/>
          </a:xfrm>
        </p:spPr>
        <p:txBody>
          <a:bodyPr/>
          <a:lstStyle>
            <a:lvl1pPr marL="0" indent="0">
              <a:buNone/>
              <a:defRPr sz="2000" baseline="0">
                <a:latin typeface="Calibri" panose="020F0502020204030204" pitchFamily="34" charset="0"/>
                <a:ea typeface="Source Sans Pro" panose="020B0503030403020204" pitchFamily="34" charset="0"/>
              </a:defRPr>
            </a:lvl1pPr>
            <a:lvl2pPr>
              <a:defRPr sz="1800" baseline="0">
                <a:latin typeface="Calibri" panose="020F0502020204030204" pitchFamily="34" charset="0"/>
                <a:ea typeface="Source Sans Pro" panose="020B050303040302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3pPr>
            <a:lvl4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4pPr>
            <a:lvl5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29839FE2-28E2-4E9B-8467-FDF9C652D8BA}" type="datetime1">
              <a:rPr lang="fr-FR" smtClean="0"/>
              <a:pPr/>
              <a:t>31/07/2019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9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60154"/>
            <a:ext cx="4038600" cy="4754379"/>
          </a:xfrm>
        </p:spPr>
        <p:txBody>
          <a:bodyPr/>
          <a:lstStyle>
            <a:lvl1pPr>
              <a:defRPr sz="2000">
                <a:latin typeface="+mj-lt"/>
                <a:ea typeface="Source Sans Pro" panose="020B0503030403020204" pitchFamily="34" charset="0"/>
              </a:defRPr>
            </a:lvl1pPr>
            <a:lvl2pPr>
              <a:defRPr sz="1800">
                <a:latin typeface="+mj-lt"/>
                <a:ea typeface="Source Sans Pro" panose="020B0503030403020204" pitchFamily="34" charset="0"/>
              </a:defRPr>
            </a:lvl2pPr>
            <a:lvl3pPr>
              <a:defRPr sz="1800">
                <a:latin typeface="+mj-lt"/>
                <a:ea typeface="Source Sans Pro" panose="020B0503030403020204" pitchFamily="34" charset="0"/>
              </a:defRPr>
            </a:lvl3pPr>
            <a:lvl4pPr>
              <a:defRPr sz="1800">
                <a:latin typeface="+mj-lt"/>
                <a:ea typeface="Source Sans Pro" panose="020B0503030403020204" pitchFamily="34" charset="0"/>
              </a:defRPr>
            </a:lvl4pPr>
            <a:lvl5pPr>
              <a:defRPr sz="1800">
                <a:latin typeface="+mj-lt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60154"/>
            <a:ext cx="4038600" cy="4754379"/>
          </a:xfrm>
        </p:spPr>
        <p:txBody>
          <a:bodyPr/>
          <a:lstStyle>
            <a:lvl1pPr>
              <a:defRPr sz="2000">
                <a:latin typeface="+mj-lt"/>
                <a:ea typeface="Source Sans Pro" panose="020B0503030403020204" pitchFamily="34" charset="0"/>
              </a:defRPr>
            </a:lvl1pPr>
            <a:lvl2pPr>
              <a:defRPr sz="1800">
                <a:latin typeface="+mj-lt"/>
                <a:ea typeface="Source Sans Pro" panose="020B0503030403020204" pitchFamily="34" charset="0"/>
              </a:defRPr>
            </a:lvl2pPr>
            <a:lvl3pPr>
              <a:defRPr sz="1800">
                <a:latin typeface="+mj-lt"/>
                <a:ea typeface="Source Sans Pro" panose="020B0503030403020204" pitchFamily="34" charset="0"/>
              </a:defRPr>
            </a:lvl3pPr>
            <a:lvl4pPr>
              <a:defRPr sz="1800">
                <a:latin typeface="+mj-lt"/>
                <a:ea typeface="Source Sans Pro" panose="020B0503030403020204" pitchFamily="34" charset="0"/>
              </a:defRPr>
            </a:lvl4pPr>
            <a:lvl5pPr>
              <a:defRPr sz="1800">
                <a:latin typeface="+mj-lt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0ADF4229-93D4-4734-9A5C-5EB86EE6E957}" type="datetime1">
              <a:rPr lang="fr-FR" smtClean="0"/>
              <a:pPr/>
              <a:t>31/07/2019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>
            <a:noAutofit/>
          </a:bodyPr>
          <a:lstStyle>
            <a:lvl1pPr algn="l">
              <a:defRPr sz="3200" b="0" i="0" baseline="0">
                <a:solidFill>
                  <a:srgbClr val="5FA3B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82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D66CD96A-35AB-4EB9-A2B8-9E0D3AC939F5}" type="datetime1">
              <a:rPr lang="fr-FR" smtClean="0"/>
              <a:pPr/>
              <a:t>31/07/2019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73FEF22-AF47-448C-B679-0D0EFB4454E9}" type="datetime1">
              <a:rPr lang="fr-FR" smtClean="0"/>
              <a:pPr/>
              <a:t>31/07/2019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994ABD94-56D0-4830-A76E-9A04082BA77D}" type="datetime1">
              <a:rPr lang="fr-FR" smtClean="0"/>
              <a:pPr/>
              <a:t>31/07/2019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900" b="0" i="0" baseline="0">
                <a:solidFill>
                  <a:srgbClr val="5FA3B0"/>
                </a:solidFill>
                <a:latin typeface="+mj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6040699" y="5857103"/>
            <a:ext cx="2975615" cy="426221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rgbClr val="000000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fr-FR" dirty="0" smtClean="0"/>
              <a:t>À compléter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4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B6A5708-9219-4ABB-8FC8-5C182745FF08}" type="datetime1">
              <a:rPr lang="fr-FR" smtClean="0"/>
              <a:pPr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3" r:id="rId3"/>
    <p:sldLayoutId id="2147483650" r:id="rId4"/>
    <p:sldLayoutId id="2147483664" r:id="rId5"/>
    <p:sldLayoutId id="2147483652" r:id="rId6"/>
    <p:sldLayoutId id="2147483655" r:id="rId7"/>
    <p:sldLayoutId id="2147483657" r:id="rId8"/>
    <p:sldLayoutId id="2147483660" r:id="rId9"/>
    <p:sldLayoutId id="214748366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645" y="5001204"/>
            <a:ext cx="7772400" cy="796567"/>
          </a:xfrm>
        </p:spPr>
        <p:txBody>
          <a:bodyPr>
            <a:normAutofit fontScale="90000"/>
          </a:bodyPr>
          <a:lstStyle/>
          <a:p>
            <a:r>
              <a:rPr lang="fr-BE" dirty="0"/>
              <a:t>Techniques de </a:t>
            </a:r>
            <a:r>
              <a:rPr lang="fr-BE" dirty="0" smtClean="0"/>
              <a:t>documentation</a:t>
            </a:r>
            <a:br>
              <a:rPr lang="fr-BE" dirty="0" smtClean="0"/>
            </a:br>
            <a:r>
              <a:rPr lang="fr-BE" dirty="0" smtClean="0"/>
              <a:t>et </a:t>
            </a:r>
            <a:r>
              <a:rPr lang="fr-BE" dirty="0"/>
              <a:t>de </a:t>
            </a:r>
            <a:r>
              <a:rPr lang="fr-BE" dirty="0" smtClean="0"/>
              <a:t>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01" y="1460500"/>
            <a:ext cx="3457597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fr-BE" altLang="en-US" dirty="0" smtClean="0"/>
          </a:p>
          <a:p>
            <a:pPr>
              <a:spcBef>
                <a:spcPct val="0"/>
              </a:spcBef>
            </a:pPr>
            <a:endParaRPr lang="fr-BE" altLang="en-US" dirty="0"/>
          </a:p>
          <a:p>
            <a:pPr>
              <a:spcBef>
                <a:spcPct val="0"/>
              </a:spcBef>
            </a:pPr>
            <a:endParaRPr lang="fr-BE" altLang="en-US" dirty="0" smtClean="0"/>
          </a:p>
          <a:p>
            <a:pPr>
              <a:spcBef>
                <a:spcPct val="0"/>
              </a:spcBef>
            </a:pPr>
            <a:endParaRPr lang="fr-BE" altLang="en-US" dirty="0"/>
          </a:p>
          <a:p>
            <a:pPr>
              <a:spcBef>
                <a:spcPct val="0"/>
              </a:spcBef>
            </a:pPr>
            <a:r>
              <a:rPr lang="fr-BE" altLang="en-US" dirty="0" smtClean="0"/>
              <a:t>Titre</a:t>
            </a:r>
          </a:p>
          <a:p>
            <a:pPr>
              <a:spcBef>
                <a:spcPct val="0"/>
              </a:spcBef>
            </a:pPr>
            <a:endParaRPr lang="fr-BE" altLang="en-US" dirty="0"/>
          </a:p>
          <a:p>
            <a:pPr>
              <a:spcBef>
                <a:spcPct val="0"/>
              </a:spcBef>
            </a:pPr>
            <a:r>
              <a:rPr lang="fr-BE" altLang="en-US" dirty="0" smtClean="0"/>
              <a:t>Editeur</a:t>
            </a:r>
            <a:endParaRPr lang="fr-BE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Première de couverture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400175" y="2352675"/>
            <a:ext cx="2124075" cy="139065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3524250" y="2895600"/>
            <a:ext cx="1219200" cy="1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2924175" y="3857624"/>
            <a:ext cx="485775" cy="482601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3409950" y="3516314"/>
            <a:ext cx="1333500" cy="582611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7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02" y="1460500"/>
            <a:ext cx="3675796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altLang="en-US" dirty="0" smtClean="0"/>
          </a:p>
          <a:p>
            <a:endParaRPr lang="fr-BE" altLang="en-US" dirty="0"/>
          </a:p>
          <a:p>
            <a:r>
              <a:rPr lang="fr-BE" altLang="en-US" dirty="0" smtClean="0"/>
              <a:t>Informations </a:t>
            </a:r>
            <a:r>
              <a:rPr lang="fr-BE" altLang="en-US" dirty="0"/>
              <a:t>sur l’éditeur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Verso de la couverture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76275" y="1495425"/>
            <a:ext cx="3552825" cy="4681008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4229100" y="2438400"/>
            <a:ext cx="514350" cy="371475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34" y="1460500"/>
            <a:ext cx="3548931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BE" altLang="en-US" dirty="0"/>
              <a:t>Titre abrégé</a:t>
            </a:r>
          </a:p>
          <a:p>
            <a:pPr marL="114300" indent="0">
              <a:buNone/>
            </a:pPr>
            <a:endParaRPr lang="fr-BE" altLang="en-US" dirty="0" smtClean="0"/>
          </a:p>
          <a:p>
            <a:pPr marL="114300" indent="0">
              <a:buNone/>
            </a:pPr>
            <a:endParaRPr lang="fr-BE" altLang="en-US" dirty="0"/>
          </a:p>
          <a:p>
            <a:pPr marL="114300" indent="0">
              <a:buNone/>
            </a:pPr>
            <a:endParaRPr lang="fr-BE" altLang="en-US" dirty="0"/>
          </a:p>
          <a:p>
            <a:pPr>
              <a:spcBef>
                <a:spcPct val="800000"/>
              </a:spcBef>
            </a:pPr>
            <a:r>
              <a:rPr lang="fr-BE" altLang="en-US" dirty="0"/>
              <a:t>A détailler</a:t>
            </a:r>
            <a:endParaRPr lang="fr-FR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Première page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809625" y="1479550"/>
            <a:ext cx="1343025" cy="61595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2152650" y="1695450"/>
            <a:ext cx="2590800" cy="1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806810" y="5410200"/>
            <a:ext cx="3317516" cy="690032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12"/>
          <p:cNvCxnSpPr/>
          <p:nvPr/>
        </p:nvCxnSpPr>
        <p:spPr>
          <a:xfrm>
            <a:off x="4124326" y="5505450"/>
            <a:ext cx="619124" cy="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03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60154"/>
            <a:ext cx="4038600" cy="1740802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BE" altLang="en-US" dirty="0"/>
              <a:t>ISSN</a:t>
            </a:r>
          </a:p>
          <a:p>
            <a:r>
              <a:rPr lang="fr-BE" altLang="en-US" dirty="0"/>
              <a:t>Périodicité</a:t>
            </a:r>
          </a:p>
          <a:p>
            <a:r>
              <a:rPr lang="fr-BE" altLang="en-US" dirty="0" smtClean="0"/>
              <a:t>Prix</a:t>
            </a:r>
          </a:p>
          <a:p>
            <a:endParaRPr lang="fr-BE" altLang="en-US" dirty="0"/>
          </a:p>
          <a:p>
            <a:endParaRPr lang="fr-BE" altLang="en-US" dirty="0" smtClean="0"/>
          </a:p>
          <a:p>
            <a:endParaRPr lang="fr-BE" altLang="en-US" dirty="0"/>
          </a:p>
          <a:p>
            <a:endParaRPr lang="fr-BE" altLang="en-US" dirty="0" smtClean="0"/>
          </a:p>
          <a:p>
            <a:endParaRPr lang="fr-BE" altLang="en-US" dirty="0" smtClean="0"/>
          </a:p>
          <a:p>
            <a:r>
              <a:rPr lang="fr-BE" altLang="en-US" dirty="0" smtClean="0"/>
              <a:t>Indexation</a:t>
            </a:r>
            <a:endParaRPr lang="fr-BE" altLang="en-US" dirty="0"/>
          </a:p>
          <a:p>
            <a:r>
              <a:rPr lang="fr-BE" altLang="en-US" dirty="0" err="1"/>
              <a:t>Review</a:t>
            </a:r>
            <a:endParaRPr lang="fr-FR" alt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Première page : détails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726809"/>
            <a:ext cx="4038600" cy="1735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à coins arrondis 9"/>
          <p:cNvSpPr/>
          <p:nvPr/>
        </p:nvSpPr>
        <p:spPr>
          <a:xfrm>
            <a:off x="2714625" y="1743075"/>
            <a:ext cx="685800" cy="10477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3830472" y="1743075"/>
            <a:ext cx="247650" cy="10477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>
            <a:off x="790575" y="1828800"/>
            <a:ext cx="247650" cy="10477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790574" y="2163165"/>
            <a:ext cx="3267076" cy="210538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à coins arrondis 13"/>
          <p:cNvSpPr/>
          <p:nvPr/>
        </p:nvSpPr>
        <p:spPr>
          <a:xfrm>
            <a:off x="847724" y="4611090"/>
            <a:ext cx="3267076" cy="38001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10" idx="0"/>
          </p:cNvCxnSpPr>
          <p:nvPr/>
        </p:nvCxnSpPr>
        <p:spPr>
          <a:xfrm flipV="1">
            <a:off x="3057525" y="1628775"/>
            <a:ext cx="1676399" cy="11430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1" idx="3"/>
          </p:cNvCxnSpPr>
          <p:nvPr/>
        </p:nvCxnSpPr>
        <p:spPr>
          <a:xfrm>
            <a:off x="4078122" y="1795463"/>
            <a:ext cx="676274" cy="217582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3" idx="3"/>
          </p:cNvCxnSpPr>
          <p:nvPr/>
        </p:nvCxnSpPr>
        <p:spPr>
          <a:xfrm>
            <a:off x="4057650" y="2268434"/>
            <a:ext cx="676274" cy="105269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4" idx="3"/>
          </p:cNvCxnSpPr>
          <p:nvPr/>
        </p:nvCxnSpPr>
        <p:spPr>
          <a:xfrm flipV="1">
            <a:off x="4114800" y="4551528"/>
            <a:ext cx="619124" cy="249567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114800" y="4801095"/>
            <a:ext cx="619124" cy="105275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60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ISSN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en-US" dirty="0"/>
              <a:t>International Standard Serial </a:t>
            </a:r>
            <a:r>
              <a:rPr lang="fr-BE" altLang="en-US" dirty="0" err="1"/>
              <a:t>Number</a:t>
            </a:r>
            <a:endParaRPr lang="fr-BE" altLang="en-US" dirty="0"/>
          </a:p>
          <a:p>
            <a:r>
              <a:rPr lang="fr-BE" altLang="en-US" dirty="0"/>
              <a:t>Depuis 1974</a:t>
            </a:r>
          </a:p>
          <a:p>
            <a:r>
              <a:rPr lang="fr-BE" altLang="en-US" dirty="0"/>
              <a:t>Comporte 8 chiffres répartis en 2 groupes de quatre chiffres séparés par un </a:t>
            </a:r>
            <a:r>
              <a:rPr lang="fr-BE" altLang="en-US" dirty="0" smtClean="0"/>
              <a:t>tiret</a:t>
            </a:r>
          </a:p>
          <a:p>
            <a:pPr marL="0" indent="0">
              <a:buNone/>
            </a:pPr>
            <a:endParaRPr lang="fr-BE" altLang="en-US" dirty="0"/>
          </a:p>
          <a:p>
            <a:r>
              <a:rPr lang="fr-BE" altLang="en-US" dirty="0"/>
              <a:t>Exemple : </a:t>
            </a:r>
          </a:p>
          <a:p>
            <a:pPr algn="ctr">
              <a:buNone/>
            </a:pPr>
            <a:r>
              <a:rPr lang="fr-BE" altLang="en-US" dirty="0" smtClean="0"/>
              <a:t>0022-247X</a:t>
            </a:r>
          </a:p>
          <a:p>
            <a:pPr algn="ctr">
              <a:buNone/>
            </a:pPr>
            <a:endParaRPr lang="fr-BE" altLang="en-US" dirty="0" smtClean="0"/>
          </a:p>
          <a:p>
            <a:pPr algn="ctr"/>
            <a:r>
              <a:rPr lang="fr-FR" altLang="en-US" dirty="0" smtClean="0"/>
              <a:t>Les </a:t>
            </a:r>
            <a:r>
              <a:rPr lang="fr-FR" altLang="en-US" dirty="0"/>
              <a:t>7 premiers chiffres sont attribués séquentiellement, indépendamment du pays d'origine, de la langue, …</a:t>
            </a:r>
            <a:endParaRPr lang="fr-BE" altLang="en-US" dirty="0"/>
          </a:p>
          <a:p>
            <a:pPr>
              <a:spcBef>
                <a:spcPct val="50000"/>
              </a:spcBef>
            </a:pPr>
            <a:r>
              <a:rPr lang="fr-BE" altLang="en-US" dirty="0"/>
              <a:t>Le dernier chiffre est une clé de contrôle informatique</a:t>
            </a:r>
            <a:endParaRPr lang="fr-FR" alt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489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47975" y="4314826"/>
            <a:ext cx="5966893" cy="968672"/>
          </a:xfrm>
        </p:spPr>
        <p:txBody>
          <a:bodyPr/>
          <a:lstStyle/>
          <a:p>
            <a:r>
              <a:rPr lang="fr-BE" altLang="en-US" dirty="0" smtClean="0"/>
              <a:t>Identification d’un fascicule</a:t>
            </a:r>
            <a:br>
              <a:rPr lang="fr-BE" altLang="en-US" dirty="0" smtClean="0"/>
            </a:br>
            <a:r>
              <a:rPr lang="fr-BE" altLang="en-US" dirty="0" smtClean="0"/>
              <a:t>et de son contenu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26" y="1460500"/>
            <a:ext cx="3219147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r-BE" altLang="en-US" dirty="0"/>
              <a:t>Date de parution</a:t>
            </a:r>
          </a:p>
          <a:p>
            <a:pPr>
              <a:lnSpc>
                <a:spcPct val="200000"/>
              </a:lnSpc>
            </a:pPr>
            <a:r>
              <a:rPr lang="fr-BE" altLang="en-US" dirty="0"/>
              <a:t>Volume</a:t>
            </a:r>
          </a:p>
          <a:p>
            <a:pPr>
              <a:lnSpc>
                <a:spcPct val="200000"/>
              </a:lnSpc>
            </a:pPr>
            <a:r>
              <a:rPr lang="fr-BE" altLang="en-US" dirty="0"/>
              <a:t>Numéro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Exemple 1 : couverture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533526" y="1552575"/>
            <a:ext cx="428624" cy="18097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1962150" y="1552575"/>
            <a:ext cx="333375" cy="18097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2295525" y="1552575"/>
            <a:ext cx="562127" cy="18097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9"/>
          <p:cNvCxnSpPr>
            <a:stCxn id="9" idx="3"/>
          </p:cNvCxnSpPr>
          <p:nvPr/>
        </p:nvCxnSpPr>
        <p:spPr>
          <a:xfrm>
            <a:off x="2857652" y="1643063"/>
            <a:ext cx="1876272" cy="252412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7" idx="2"/>
          </p:cNvCxnSpPr>
          <p:nvPr/>
        </p:nvCxnSpPr>
        <p:spPr>
          <a:xfrm>
            <a:off x="1747838" y="1733550"/>
            <a:ext cx="2986086" cy="85725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8" idx="2"/>
          </p:cNvCxnSpPr>
          <p:nvPr/>
        </p:nvCxnSpPr>
        <p:spPr>
          <a:xfrm>
            <a:off x="2128838" y="1733550"/>
            <a:ext cx="2605086" cy="152400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45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68" y="1460500"/>
            <a:ext cx="3109464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r>
              <a:rPr lang="fr-BE" dirty="0" smtClean="0"/>
              <a:t>Sommaire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Exemple 1 : dos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990600" y="1943100"/>
            <a:ext cx="2962275" cy="363855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3952875" y="2803490"/>
            <a:ext cx="781049" cy="511212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76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01" y="1460500"/>
            <a:ext cx="3457597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fr-BE" altLang="en-US" dirty="0" smtClean="0"/>
          </a:p>
          <a:p>
            <a:pPr>
              <a:lnSpc>
                <a:spcPct val="200000"/>
              </a:lnSpc>
            </a:pPr>
            <a:r>
              <a:rPr lang="fr-BE" altLang="en-US" dirty="0" smtClean="0"/>
              <a:t>Date </a:t>
            </a:r>
            <a:r>
              <a:rPr lang="fr-BE" altLang="en-US" dirty="0"/>
              <a:t>de </a:t>
            </a:r>
            <a:r>
              <a:rPr lang="fr-BE" altLang="en-US" dirty="0" smtClean="0"/>
              <a:t>parution</a:t>
            </a:r>
          </a:p>
          <a:p>
            <a:pPr>
              <a:lnSpc>
                <a:spcPct val="200000"/>
              </a:lnSpc>
            </a:pPr>
            <a:r>
              <a:rPr lang="fr-BE" altLang="en-US" dirty="0" smtClean="0"/>
              <a:t>Volume</a:t>
            </a:r>
            <a:endParaRPr lang="fr-BE" altLang="en-US" dirty="0"/>
          </a:p>
          <a:p>
            <a:pPr>
              <a:lnSpc>
                <a:spcPct val="200000"/>
              </a:lnSpc>
            </a:pPr>
            <a:r>
              <a:rPr lang="fr-BE" altLang="en-US" dirty="0"/>
              <a:t>Numéro</a:t>
            </a:r>
            <a:endParaRPr lang="fr-FR" alt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Exemple 2 : couverture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400175" y="4772025"/>
            <a:ext cx="723900" cy="25717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2205027" y="4772025"/>
            <a:ext cx="512773" cy="25717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2827327" y="4772024"/>
            <a:ext cx="531823" cy="25717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9"/>
          <p:cNvCxnSpPr>
            <a:stCxn id="7" idx="0"/>
          </p:cNvCxnSpPr>
          <p:nvPr/>
        </p:nvCxnSpPr>
        <p:spPr>
          <a:xfrm flipV="1">
            <a:off x="1762125" y="2571750"/>
            <a:ext cx="2971799" cy="2200275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8" idx="0"/>
          </p:cNvCxnSpPr>
          <p:nvPr/>
        </p:nvCxnSpPr>
        <p:spPr>
          <a:xfrm flipV="1">
            <a:off x="2461414" y="3244850"/>
            <a:ext cx="2272510" cy="1527175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9" idx="0"/>
          </p:cNvCxnSpPr>
          <p:nvPr/>
        </p:nvCxnSpPr>
        <p:spPr>
          <a:xfrm flipV="1">
            <a:off x="3093239" y="3924300"/>
            <a:ext cx="1640685" cy="847724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77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10" y="1460500"/>
            <a:ext cx="3514980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Contenu</a:t>
            </a:r>
            <a:r>
              <a:rPr lang="en-US" dirty="0" smtClean="0"/>
              <a:t> du fascicule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Exemple 2 : dos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800100" y="1962151"/>
            <a:ext cx="3362325" cy="3971924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4162425" y="2784442"/>
            <a:ext cx="581025" cy="406433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89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 </a:t>
            </a:r>
            <a:r>
              <a:rPr lang="en-US" dirty="0" err="1" smtClean="0"/>
              <a:t>scientifiques</a:t>
            </a:r>
            <a:r>
              <a:rPr lang="en-US" dirty="0" smtClean="0"/>
              <a:t> </a:t>
            </a:r>
            <a:r>
              <a:rPr lang="en-US" dirty="0" err="1" smtClean="0"/>
              <a:t>imprimés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Périodiques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47975" y="4314826"/>
            <a:ext cx="5966893" cy="968672"/>
          </a:xfrm>
        </p:spPr>
        <p:txBody>
          <a:bodyPr/>
          <a:lstStyle/>
          <a:p>
            <a:r>
              <a:rPr lang="fr-BE" altLang="en-US" dirty="0" smtClean="0"/>
              <a:t>Identification d’un article</a:t>
            </a:r>
            <a:br>
              <a:rPr lang="fr-BE" altLang="en-US" dirty="0" smtClean="0"/>
            </a:br>
            <a:r>
              <a:rPr lang="fr-BE" altLang="en-US" dirty="0" smtClean="0"/>
              <a:t>de périodique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49" y="1460500"/>
            <a:ext cx="3315501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fr-BE" altLang="en-US" dirty="0"/>
              <a:t>Titre du périodique</a:t>
            </a:r>
          </a:p>
          <a:p>
            <a:pPr>
              <a:lnSpc>
                <a:spcPct val="120000"/>
              </a:lnSpc>
            </a:pPr>
            <a:r>
              <a:rPr lang="fr-BE" altLang="en-US" dirty="0"/>
              <a:t>Volume, numéro, date, pages du fascicule</a:t>
            </a:r>
          </a:p>
          <a:p>
            <a:pPr>
              <a:lnSpc>
                <a:spcPct val="120000"/>
              </a:lnSpc>
            </a:pPr>
            <a:r>
              <a:rPr lang="fr-BE" altLang="en-US" dirty="0"/>
              <a:t>Titre de l’article</a:t>
            </a:r>
          </a:p>
          <a:p>
            <a:pPr>
              <a:lnSpc>
                <a:spcPct val="120000"/>
              </a:lnSpc>
            </a:pPr>
            <a:r>
              <a:rPr lang="fr-BE" altLang="en-US" dirty="0"/>
              <a:t>Auteur(s</a:t>
            </a:r>
            <a:r>
              <a:rPr lang="fr-BE" altLang="en-US" dirty="0" smtClean="0"/>
              <a:t>)</a:t>
            </a:r>
            <a:endParaRPr lang="fr-FR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Première page de l’article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187933" y="1643063"/>
            <a:ext cx="619125" cy="44450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1753602" y="1943100"/>
            <a:ext cx="1107139" cy="133351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1019175" y="2343150"/>
            <a:ext cx="2787883" cy="36195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1706797" y="2732088"/>
            <a:ext cx="1301283" cy="20955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10"/>
          <p:cNvCxnSpPr>
            <a:stCxn id="7" idx="3"/>
          </p:cNvCxnSpPr>
          <p:nvPr/>
        </p:nvCxnSpPr>
        <p:spPr>
          <a:xfrm flipV="1">
            <a:off x="3807058" y="1707977"/>
            <a:ext cx="936392" cy="157336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8" idx="3"/>
          </p:cNvCxnSpPr>
          <p:nvPr/>
        </p:nvCxnSpPr>
        <p:spPr>
          <a:xfrm>
            <a:off x="2860741" y="2009776"/>
            <a:ext cx="1882709" cy="133349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9" idx="3"/>
          </p:cNvCxnSpPr>
          <p:nvPr/>
        </p:nvCxnSpPr>
        <p:spPr>
          <a:xfrm>
            <a:off x="3807058" y="2524125"/>
            <a:ext cx="936392" cy="417513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0" idx="3"/>
          </p:cNvCxnSpPr>
          <p:nvPr/>
        </p:nvCxnSpPr>
        <p:spPr>
          <a:xfrm>
            <a:off x="3008080" y="2836863"/>
            <a:ext cx="1735370" cy="523024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4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47975" y="4314826"/>
            <a:ext cx="5966893" cy="968672"/>
          </a:xfrm>
        </p:spPr>
        <p:txBody>
          <a:bodyPr/>
          <a:lstStyle/>
          <a:p>
            <a:r>
              <a:rPr lang="fr-BE" altLang="en-US" dirty="0"/>
              <a:t>Comment déterminer le contenu d’un article de périodique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fr-BE" altLang="en-US" dirty="0" smtClean="0"/>
          </a:p>
          <a:p>
            <a:pPr>
              <a:lnSpc>
                <a:spcPct val="150000"/>
              </a:lnSpc>
            </a:pPr>
            <a:r>
              <a:rPr lang="fr-BE" altLang="en-US" dirty="0" smtClean="0"/>
              <a:t>Titre</a:t>
            </a:r>
            <a:endParaRPr lang="fr-BE" altLang="en-US" dirty="0"/>
          </a:p>
          <a:p>
            <a:pPr>
              <a:lnSpc>
                <a:spcPct val="150000"/>
              </a:lnSpc>
            </a:pPr>
            <a:r>
              <a:rPr lang="fr-BE" altLang="en-US" dirty="0"/>
              <a:t>Résumé (abstract)</a:t>
            </a:r>
          </a:p>
          <a:p>
            <a:pPr>
              <a:lnSpc>
                <a:spcPct val="150000"/>
              </a:lnSpc>
            </a:pPr>
            <a:r>
              <a:rPr lang="fr-BE" altLang="en-US" dirty="0"/>
              <a:t>Indices de classification MSC</a:t>
            </a:r>
          </a:p>
          <a:p>
            <a:pPr>
              <a:lnSpc>
                <a:spcPct val="150000"/>
              </a:lnSpc>
            </a:pPr>
            <a:r>
              <a:rPr lang="fr-BE" altLang="en-US" dirty="0"/>
              <a:t>Mots-clés (keywords)</a:t>
            </a:r>
          </a:p>
          <a:p>
            <a:pPr>
              <a:lnSpc>
                <a:spcPct val="150000"/>
              </a:lnSpc>
            </a:pPr>
            <a:r>
              <a:rPr lang="fr-BE" altLang="en-US" dirty="0"/>
              <a:t>Introduction</a:t>
            </a:r>
            <a:endParaRPr lang="fr-FR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Première page de l’article</a:t>
            </a:r>
            <a:endParaRPr lang="en-US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76" y="1460500"/>
            <a:ext cx="3684447" cy="4754563"/>
          </a:xfrm>
          <a:ln>
            <a:solidFill>
              <a:schemeClr val="tx1"/>
            </a:solidFill>
          </a:ln>
        </p:spPr>
      </p:pic>
      <p:sp>
        <p:nvSpPr>
          <p:cNvPr id="10" name="Rectangle à coins arrondis 9"/>
          <p:cNvSpPr/>
          <p:nvPr/>
        </p:nvSpPr>
        <p:spPr>
          <a:xfrm>
            <a:off x="962025" y="2203450"/>
            <a:ext cx="3028949" cy="44450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771525" y="3409950"/>
            <a:ext cx="3390900" cy="60960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>
            <a:off x="771526" y="4079874"/>
            <a:ext cx="800100" cy="14922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771526" y="4232274"/>
            <a:ext cx="1762124" cy="14922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à coins arrondis 13"/>
          <p:cNvSpPr/>
          <p:nvPr/>
        </p:nvSpPr>
        <p:spPr>
          <a:xfrm>
            <a:off x="771525" y="4507706"/>
            <a:ext cx="3390900" cy="1302544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10" idx="3"/>
          </p:cNvCxnSpPr>
          <p:nvPr/>
        </p:nvCxnSpPr>
        <p:spPr>
          <a:xfrm flipV="1">
            <a:off x="3990974" y="2300941"/>
            <a:ext cx="752476" cy="124759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3209365" y="2832847"/>
            <a:ext cx="1534085" cy="577103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2" idx="3"/>
          </p:cNvCxnSpPr>
          <p:nvPr/>
        </p:nvCxnSpPr>
        <p:spPr>
          <a:xfrm flipV="1">
            <a:off x="1571626" y="3352801"/>
            <a:ext cx="3171824" cy="801686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3" idx="3"/>
          </p:cNvCxnSpPr>
          <p:nvPr/>
        </p:nvCxnSpPr>
        <p:spPr>
          <a:xfrm flipV="1">
            <a:off x="2533650" y="3878729"/>
            <a:ext cx="2209800" cy="428158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4162425" y="4381499"/>
            <a:ext cx="581025" cy="339913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17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Bibliographie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805" y="1304925"/>
            <a:ext cx="4368389" cy="492601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466975" y="3465513"/>
            <a:ext cx="4171950" cy="1782762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7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Validation par les pairs (Peer </a:t>
            </a:r>
            <a:r>
              <a:rPr lang="fr-BE" altLang="en-US" dirty="0" err="1"/>
              <a:t>review</a:t>
            </a:r>
            <a:r>
              <a:rPr lang="fr-BE" altLang="en-US" dirty="0"/>
              <a:t>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BE" altLang="en-US" dirty="0"/>
              <a:t>Un chercheur scientifique découvre un nouveau résultat</a:t>
            </a:r>
          </a:p>
          <a:p>
            <a:pPr>
              <a:lnSpc>
                <a:spcPct val="90000"/>
              </a:lnSpc>
            </a:pPr>
            <a:r>
              <a:rPr lang="fr-BE" altLang="en-US" dirty="0"/>
              <a:t>Il décrit les travaux qui ont permis d’y aboutir dans un article</a:t>
            </a:r>
          </a:p>
          <a:p>
            <a:pPr>
              <a:lnSpc>
                <a:spcPct val="90000"/>
              </a:lnSpc>
            </a:pPr>
            <a:r>
              <a:rPr lang="fr-BE" altLang="en-US" dirty="0"/>
              <a:t>Il soumet l’article au comité éditorial d’une revue scientifique</a:t>
            </a:r>
          </a:p>
          <a:p>
            <a:pPr>
              <a:lnSpc>
                <a:spcPct val="90000"/>
              </a:lnSpc>
            </a:pPr>
            <a:r>
              <a:rPr lang="fr-BE" altLang="en-US" dirty="0"/>
              <a:t>Ce comité envoie des copies de l’article à des experts (referees)</a:t>
            </a:r>
          </a:p>
          <a:p>
            <a:pPr>
              <a:lnSpc>
                <a:spcPct val="90000"/>
              </a:lnSpc>
            </a:pPr>
            <a:r>
              <a:rPr lang="fr-BE" altLang="en-US" dirty="0"/>
              <a:t>Les experts analysent les résultats de l’article et décident s’il peut être </a:t>
            </a:r>
            <a:r>
              <a:rPr lang="fr-BE" altLang="en-US" dirty="0" smtClean="0"/>
              <a:t>publié</a:t>
            </a:r>
            <a:endParaRPr lang="fr-FR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861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Publications en série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BE" altLang="en-US" b="1" dirty="0"/>
              <a:t>Définition</a:t>
            </a:r>
            <a:r>
              <a:rPr lang="fr-BE" altLang="en-US" dirty="0"/>
              <a:t> : Une </a:t>
            </a:r>
            <a:r>
              <a:rPr lang="fr-BE" altLang="en-US" i="1" dirty="0"/>
              <a:t>publication en série</a:t>
            </a:r>
          </a:p>
          <a:p>
            <a:r>
              <a:rPr lang="fr-BE" altLang="en-US" dirty="0"/>
              <a:t>est une publication </a:t>
            </a:r>
          </a:p>
          <a:p>
            <a:r>
              <a:rPr lang="fr-BE" altLang="en-US" dirty="0"/>
              <a:t>qui parait en fascicules ou volumes successifs</a:t>
            </a:r>
          </a:p>
          <a:p>
            <a:r>
              <a:rPr lang="fr-BE" altLang="en-US" dirty="0"/>
              <a:t>pendant une durée non limitée à l’avance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9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Périodiques ou revues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BE" altLang="en-US" b="1" dirty="0"/>
              <a:t>Définition</a:t>
            </a:r>
            <a:r>
              <a:rPr lang="fr-BE" altLang="en-US" dirty="0"/>
              <a:t> : Un </a:t>
            </a:r>
            <a:r>
              <a:rPr lang="fr-BE" altLang="en-US" i="1" dirty="0"/>
              <a:t>périodique </a:t>
            </a:r>
            <a:r>
              <a:rPr lang="fr-BE" altLang="en-US" dirty="0"/>
              <a:t>ou une </a:t>
            </a:r>
            <a:r>
              <a:rPr lang="fr-BE" altLang="en-US" i="1" dirty="0"/>
              <a:t>revue</a:t>
            </a:r>
          </a:p>
          <a:p>
            <a:r>
              <a:rPr lang="fr-BE" altLang="en-US" dirty="0"/>
              <a:t>est une publication en série</a:t>
            </a:r>
          </a:p>
          <a:p>
            <a:r>
              <a:rPr lang="fr-BE" altLang="en-US" dirty="0"/>
              <a:t>dotée d’un titre unique</a:t>
            </a:r>
          </a:p>
          <a:p>
            <a:r>
              <a:rPr lang="fr-BE" altLang="en-US" dirty="0"/>
              <a:t>dont les fascicules</a:t>
            </a:r>
          </a:p>
          <a:p>
            <a:pPr lvl="1"/>
            <a:r>
              <a:rPr lang="fr-BE" altLang="en-US" dirty="0"/>
              <a:t>généralement composés de plusieurs articles répertoriés dans un sommaire</a:t>
            </a:r>
          </a:p>
          <a:p>
            <a:pPr lvl="1"/>
            <a:r>
              <a:rPr lang="fr-BE" altLang="en-US" dirty="0"/>
              <a:t>se succèdent en principe chronologiquement à des intervalles réguliers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76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47975" y="4314826"/>
            <a:ext cx="5966893" cy="968672"/>
          </a:xfrm>
        </p:spPr>
        <p:txBody>
          <a:bodyPr/>
          <a:lstStyle/>
          <a:p>
            <a:r>
              <a:rPr lang="fr-BE" altLang="en-US" dirty="0"/>
              <a:t>I</a:t>
            </a:r>
            <a:r>
              <a:rPr lang="fr-BE" altLang="en-US" dirty="0" smtClean="0"/>
              <a:t>dentification </a:t>
            </a:r>
            <a:r>
              <a:rPr lang="fr-BE" altLang="en-US" dirty="0"/>
              <a:t>d’un </a:t>
            </a:r>
            <a:r>
              <a:rPr lang="fr-BE" altLang="en-US" dirty="0" smtClean="0"/>
              <a:t>périodique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099001" y="3140731"/>
            <a:ext cx="4965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Exemple</a:t>
            </a:r>
            <a:r>
              <a:rPr lang="en-US" sz="2800" dirty="0" smtClean="0"/>
              <a:t> de </a:t>
            </a:r>
            <a:r>
              <a:rPr lang="en-US" sz="2800" dirty="0" err="1" smtClean="0"/>
              <a:t>périodique</a:t>
            </a:r>
            <a:r>
              <a:rPr lang="en-US" sz="2800" dirty="0" smtClean="0"/>
              <a:t> </a:t>
            </a:r>
            <a:r>
              <a:rPr lang="en-US" sz="2800" dirty="0" err="1" smtClean="0"/>
              <a:t>d’analyse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74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r-BE" altLang="en-US" dirty="0" smtClean="0"/>
          </a:p>
          <a:p>
            <a:endParaRPr lang="fr-BE" altLang="en-US" dirty="0"/>
          </a:p>
          <a:p>
            <a:r>
              <a:rPr lang="fr-BE" altLang="en-US" dirty="0" smtClean="0"/>
              <a:t>ISSN</a:t>
            </a:r>
            <a:endParaRPr lang="fr-BE" altLang="en-US" dirty="0"/>
          </a:p>
          <a:p>
            <a:r>
              <a:rPr lang="fr-BE" altLang="en-US" dirty="0"/>
              <a:t>Éditeur commercial</a:t>
            </a:r>
          </a:p>
          <a:p>
            <a:r>
              <a:rPr lang="fr-BE" altLang="en-US" dirty="0"/>
              <a:t>Titre</a:t>
            </a:r>
          </a:p>
          <a:p>
            <a:r>
              <a:rPr lang="fr-BE" altLang="en-US" dirty="0"/>
              <a:t>Éditeurs scientifiques</a:t>
            </a:r>
            <a:endParaRPr lang="fr-FR" altLang="en-US" dirty="0"/>
          </a:p>
          <a:p>
            <a:endParaRPr lang="fr-FR" alt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Première de couverture</a:t>
            </a:r>
            <a:endParaRPr lang="en-US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26" y="1460500"/>
            <a:ext cx="3219147" cy="4754563"/>
          </a:xfrm>
          <a:ln>
            <a:solidFill>
              <a:schemeClr val="tx1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3333751" y="1552575"/>
            <a:ext cx="638174" cy="17145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8"/>
          <p:cNvCxnSpPr>
            <a:stCxn id="8" idx="3"/>
          </p:cNvCxnSpPr>
          <p:nvPr/>
        </p:nvCxnSpPr>
        <p:spPr>
          <a:xfrm>
            <a:off x="3971925" y="1638300"/>
            <a:ext cx="771525" cy="78105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942976" y="1565275"/>
            <a:ext cx="523874" cy="52070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/>
          <p:cNvCxnSpPr/>
          <p:nvPr/>
        </p:nvCxnSpPr>
        <p:spPr>
          <a:xfrm>
            <a:off x="1466850" y="1724025"/>
            <a:ext cx="3276600" cy="102870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1181251" y="2084387"/>
            <a:ext cx="2581124" cy="178117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eur droit 17"/>
          <p:cNvCxnSpPr/>
          <p:nvPr/>
        </p:nvCxnSpPr>
        <p:spPr>
          <a:xfrm>
            <a:off x="3762375" y="3016251"/>
            <a:ext cx="981075" cy="138502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à coins arrondis 22"/>
          <p:cNvSpPr/>
          <p:nvPr/>
        </p:nvSpPr>
        <p:spPr>
          <a:xfrm>
            <a:off x="942975" y="3900487"/>
            <a:ext cx="3028949" cy="1652587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3971924" y="3557128"/>
            <a:ext cx="771526" cy="643397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à coins arrondis 26"/>
          <p:cNvSpPr/>
          <p:nvPr/>
        </p:nvSpPr>
        <p:spPr>
          <a:xfrm>
            <a:off x="942975" y="5614028"/>
            <a:ext cx="2143126" cy="491498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3086101" y="3557127"/>
            <a:ext cx="1657349" cy="2176924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0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7" grpId="0" animBg="1"/>
      <p:bldP spid="23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fr-BE" altLang="en-US" dirty="0"/>
              <a:t>Comité éditorial</a:t>
            </a:r>
          </a:p>
          <a:p>
            <a:r>
              <a:rPr lang="fr-BE" altLang="en-US" dirty="0"/>
              <a:t>Périodicité</a:t>
            </a:r>
          </a:p>
          <a:p>
            <a:r>
              <a:rPr lang="fr-BE" altLang="en-US" dirty="0"/>
              <a:t>Prix</a:t>
            </a:r>
          </a:p>
          <a:p>
            <a:r>
              <a:rPr lang="fr-BE" altLang="en-US" dirty="0"/>
              <a:t>Informations pour les </a:t>
            </a:r>
            <a:r>
              <a:rPr lang="fr-BE" altLang="en-US" dirty="0" smtClean="0"/>
              <a:t>auteurs</a:t>
            </a:r>
            <a:endParaRPr lang="fr-FR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Verso de la couverture</a:t>
            </a:r>
            <a:endParaRPr lang="en-US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41" y="1460500"/>
            <a:ext cx="3430318" cy="4754563"/>
          </a:xfrm>
          <a:ln>
            <a:solidFill>
              <a:schemeClr val="tx1"/>
            </a:solidFill>
          </a:ln>
        </p:spPr>
      </p:pic>
      <p:sp>
        <p:nvSpPr>
          <p:cNvPr id="11" name="Rectangle à coins arrondis 10"/>
          <p:cNvSpPr/>
          <p:nvPr/>
        </p:nvSpPr>
        <p:spPr>
          <a:xfrm>
            <a:off x="942975" y="1508125"/>
            <a:ext cx="3105149" cy="2005013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/>
          <p:cNvCxnSpPr/>
          <p:nvPr/>
        </p:nvCxnSpPr>
        <p:spPr>
          <a:xfrm>
            <a:off x="4048124" y="2047875"/>
            <a:ext cx="695326" cy="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3222625" y="4162426"/>
            <a:ext cx="765175" cy="231774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0"/>
          </p:cNvCxnSpPr>
          <p:nvPr/>
        </p:nvCxnSpPr>
        <p:spPr>
          <a:xfrm flipV="1">
            <a:off x="3605213" y="2449904"/>
            <a:ext cx="1138237" cy="1712522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6" idx="3"/>
          </p:cNvCxnSpPr>
          <p:nvPr/>
        </p:nvCxnSpPr>
        <p:spPr>
          <a:xfrm flipV="1">
            <a:off x="3987800" y="2774950"/>
            <a:ext cx="755650" cy="1503363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23"/>
          <p:cNvSpPr/>
          <p:nvPr/>
        </p:nvSpPr>
        <p:spPr>
          <a:xfrm>
            <a:off x="942975" y="5276850"/>
            <a:ext cx="3108325" cy="644524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3854450" y="3175000"/>
            <a:ext cx="889000" cy="2101851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53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6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87605" y="3140731"/>
            <a:ext cx="5588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Exemple</a:t>
            </a:r>
            <a:r>
              <a:rPr lang="en-US" sz="2800" dirty="0" smtClean="0"/>
              <a:t> de </a:t>
            </a:r>
            <a:r>
              <a:rPr lang="en-US" sz="2800" dirty="0" err="1" smtClean="0"/>
              <a:t>périodique</a:t>
            </a:r>
            <a:r>
              <a:rPr lang="en-US" sz="2800" dirty="0" smtClean="0"/>
              <a:t> de </a:t>
            </a:r>
            <a:r>
              <a:rPr lang="en-US" sz="2800" dirty="0" err="1" smtClean="0"/>
              <a:t>statistique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26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4121</TotalTime>
  <Words>355</Words>
  <Application>Microsoft Office PowerPoint</Application>
  <PresentationFormat>Affichage à l'écran (4:3)</PresentationFormat>
  <Paragraphs>135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Lucida Grande</vt:lpstr>
      <vt:lpstr>Source Sans Pro</vt:lpstr>
      <vt:lpstr>Thème Office</vt:lpstr>
      <vt:lpstr>Techniques de documentation et de communication</vt:lpstr>
      <vt:lpstr>Documents scientifiques imprimés</vt:lpstr>
      <vt:lpstr>Publications en série</vt:lpstr>
      <vt:lpstr>Périodiques ou revues</vt:lpstr>
      <vt:lpstr>Identification d’un périodique</vt:lpstr>
      <vt:lpstr>Présentation PowerPoint</vt:lpstr>
      <vt:lpstr>Première de couverture</vt:lpstr>
      <vt:lpstr>Verso de la couverture</vt:lpstr>
      <vt:lpstr>Présentation PowerPoint</vt:lpstr>
      <vt:lpstr>Première de couverture</vt:lpstr>
      <vt:lpstr>Verso de la couverture</vt:lpstr>
      <vt:lpstr>Première page</vt:lpstr>
      <vt:lpstr>Première page : détails</vt:lpstr>
      <vt:lpstr>ISSN</vt:lpstr>
      <vt:lpstr>Identification d’un fascicule et de son contenu</vt:lpstr>
      <vt:lpstr>Exemple 1 : couverture</vt:lpstr>
      <vt:lpstr>Exemple 1 : dos</vt:lpstr>
      <vt:lpstr>Exemple 2 : couverture</vt:lpstr>
      <vt:lpstr>Exemple 2 : dos</vt:lpstr>
      <vt:lpstr>Identification d’un article de périodique</vt:lpstr>
      <vt:lpstr>Première page de l’article</vt:lpstr>
      <vt:lpstr>Comment déterminer le contenu d’un article de périodique ?</vt:lpstr>
      <vt:lpstr>Première page de l’article</vt:lpstr>
      <vt:lpstr>Bibliographie</vt:lpstr>
      <vt:lpstr>Validation par les pairs (Peer review)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Minon</dc:creator>
  <cp:lastModifiedBy>Fabienne Prosmans</cp:lastModifiedBy>
  <cp:revision>481</cp:revision>
  <cp:lastPrinted>2019-06-06T11:51:45Z</cp:lastPrinted>
  <dcterms:created xsi:type="dcterms:W3CDTF">2018-04-18T15:28:21Z</dcterms:created>
  <dcterms:modified xsi:type="dcterms:W3CDTF">2019-07-31T14:23:04Z</dcterms:modified>
</cp:coreProperties>
</file>