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">
          <p15:clr>
            <a:srgbClr val="A4A3A4"/>
          </p15:clr>
        </p15:guide>
        <p15:guide id="2" orient="horz" pos="550" userDrawn="1">
          <p15:clr>
            <a:srgbClr val="A4A3A4"/>
          </p15:clr>
        </p15:guide>
        <p15:guide id="3" orient="horz" pos="2183" userDrawn="1">
          <p15:clr>
            <a:srgbClr val="A4A3A4"/>
          </p15:clr>
        </p15:guide>
        <p15:guide id="4" pos="54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émy Lhoest" initials="RL" lastIdx="2" clrIdx="0">
    <p:extLst>
      <p:ext uri="{19B8F6BF-5375-455C-9EA6-DF929625EA0E}">
        <p15:presenceInfo xmlns:p15="http://schemas.microsoft.com/office/powerpoint/2012/main" userId="a40591063d5d846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A3B0"/>
    <a:srgbClr val="E6E6E6"/>
    <a:srgbClr val="5FA4B0"/>
    <a:srgbClr val="E8E2DE"/>
    <a:srgbClr val="4B8B8E"/>
    <a:srgbClr val="007182"/>
    <a:srgbClr val="007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89068" autoAdjust="0"/>
  </p:normalViewPr>
  <p:slideViewPr>
    <p:cSldViewPr snapToGrid="0" snapToObjects="1">
      <p:cViewPr varScale="1">
        <p:scale>
          <a:sx n="100" d="100"/>
          <a:sy n="100" d="100"/>
        </p:scale>
        <p:origin x="1878" y="84"/>
      </p:cViewPr>
      <p:guideLst>
        <p:guide orient="horz" pos="274"/>
        <p:guide orient="horz" pos="550"/>
        <p:guide orient="horz" pos="2183"/>
        <p:guide pos="548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1C33F-3103-4DA4-B71B-4B21A654680E}" type="datetimeFigureOut">
              <a:rPr lang="en-US" smtClean="0"/>
              <a:t>8/1/2019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9E351-B1A4-49FD-8F1B-4B8EF9A05C9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95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CA9BF-06F4-1B4F-871E-08BFB1D3CC5F}" type="datetimeFigureOut">
              <a:rPr lang="fr-FR" smtClean="0"/>
              <a:t>01/08/2019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EEF71-3952-194F-85CC-3FDA4381B3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879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avec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10" y="0"/>
            <a:ext cx="9145909" cy="6858000"/>
          </a:xfrm>
          <a:prstGeom prst="rect">
            <a:avLst/>
          </a:prstGeom>
        </p:spPr>
      </p:pic>
      <p:sp>
        <p:nvSpPr>
          <p:cNvPr id="11" name="Triangle rectangle 10"/>
          <p:cNvSpPr/>
          <p:nvPr userDrawn="1"/>
        </p:nvSpPr>
        <p:spPr>
          <a:xfrm rot="10800000" flipV="1">
            <a:off x="0" y="2258058"/>
            <a:ext cx="9144000" cy="4599941"/>
          </a:xfrm>
          <a:prstGeom prst="rtTriangle">
            <a:avLst/>
          </a:prstGeom>
          <a:solidFill>
            <a:srgbClr val="E6E6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7645" y="4572579"/>
            <a:ext cx="7772400" cy="796567"/>
          </a:xfrm>
        </p:spPr>
        <p:txBody>
          <a:bodyPr>
            <a:normAutofit/>
          </a:bodyPr>
          <a:lstStyle>
            <a:lvl1pPr algn="r">
              <a:defRPr sz="3200" b="1" i="0">
                <a:solidFill>
                  <a:srgbClr val="5FA3B0"/>
                </a:solidFill>
                <a:latin typeface="+mj-lt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64043" y="5496030"/>
            <a:ext cx="7156002" cy="550475"/>
          </a:xfrm>
        </p:spPr>
        <p:txBody>
          <a:bodyPr>
            <a:no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F1410E3-9082-4122-BD0F-717244A7CBE7}" type="datetime1">
              <a:rPr lang="fr-FR" smtClean="0"/>
              <a:pPr/>
              <a:t>01/08/2019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riangle rectangle 6"/>
          <p:cNvSpPr>
            <a:spLocks noChangeAspect="1"/>
          </p:cNvSpPr>
          <p:nvPr userDrawn="1"/>
        </p:nvSpPr>
        <p:spPr>
          <a:xfrm rot="10800000">
            <a:off x="3345882" y="0"/>
            <a:ext cx="5798118" cy="2909525"/>
          </a:xfrm>
          <a:prstGeom prst="rt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Triangle rectangle 9"/>
          <p:cNvSpPr/>
          <p:nvPr userDrawn="1"/>
        </p:nvSpPr>
        <p:spPr>
          <a:xfrm>
            <a:off x="0" y="4525194"/>
            <a:ext cx="4632534" cy="2332806"/>
          </a:xfrm>
          <a:prstGeom prst="rtTriangle">
            <a:avLst/>
          </a:prstGeom>
          <a:solidFill>
            <a:srgbClr val="00707F">
              <a:alpha val="7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4941" y="145774"/>
            <a:ext cx="2777548" cy="114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776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32840" y="2743200"/>
            <a:ext cx="3912217" cy="160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006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r 7"/>
          <p:cNvGrpSpPr/>
          <p:nvPr userDrawn="1"/>
        </p:nvGrpSpPr>
        <p:grpSpPr>
          <a:xfrm>
            <a:off x="0" y="3985324"/>
            <a:ext cx="9145410" cy="2872676"/>
            <a:chOff x="0" y="2271293"/>
            <a:chExt cx="9145410" cy="2872676"/>
          </a:xfrm>
        </p:grpSpPr>
        <p:sp>
          <p:nvSpPr>
            <p:cNvPr id="9" name="Triangle rectangle 26"/>
            <p:cNvSpPr/>
            <p:nvPr userDrawn="1"/>
          </p:nvSpPr>
          <p:spPr>
            <a:xfrm>
              <a:off x="0" y="2271293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0070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0" name="Triangle rectangle 26"/>
            <p:cNvSpPr/>
            <p:nvPr userDrawn="1"/>
          </p:nvSpPr>
          <p:spPr>
            <a:xfrm flipH="1">
              <a:off x="3434225" y="2271762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5FA4B0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1" name="Triangle isocèle 10"/>
            <p:cNvSpPr/>
            <p:nvPr userDrawn="1"/>
          </p:nvSpPr>
          <p:spPr>
            <a:xfrm>
              <a:off x="3434225" y="4568825"/>
              <a:ext cx="2276960" cy="574676"/>
            </a:xfrm>
            <a:prstGeom prst="triangle">
              <a:avLst>
                <a:gd name="adj" fmla="val 49701"/>
              </a:avLst>
            </a:prstGeom>
            <a:solidFill>
              <a:srgbClr val="00707F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90BB4A46-2F4D-4FA2-ADD6-EE1C8641F306}" type="datetime1">
              <a:rPr lang="fr-FR" smtClean="0"/>
              <a:pPr/>
              <a:t>01/08/2019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825102" y="2653447"/>
            <a:ext cx="7493796" cy="567349"/>
          </a:xfrm>
        </p:spPr>
        <p:txBody>
          <a:bodyPr>
            <a:noAutofit/>
          </a:bodyPr>
          <a:lstStyle>
            <a:lvl1pPr>
              <a:defRPr sz="3200" b="1">
                <a:solidFill>
                  <a:srgbClr val="5FA3B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5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2012181" y="3429000"/>
            <a:ext cx="5119638" cy="552855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400"/>
            </a:lvl4pPr>
            <a:lvl5pPr marL="1828800" indent="0" algn="ctr">
              <a:buNone/>
              <a:defRPr sz="2400"/>
            </a:lvl5pPr>
          </a:lstStyle>
          <a:p>
            <a:pPr lvl="0"/>
            <a:r>
              <a:rPr lang="fr-FR" dirty="0" smtClean="0"/>
              <a:t>Cliquez et modifier le texte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9118" y="288015"/>
            <a:ext cx="2142067" cy="8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597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B6976F31-04EB-4FF6-A894-A4E78DEF918B}" type="datetime1">
              <a:rPr lang="fr-FR" smtClean="0"/>
              <a:pPr/>
              <a:t>01/08/2019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3192540" y="4716148"/>
            <a:ext cx="5622328" cy="567349"/>
          </a:xfrm>
        </p:spPr>
        <p:txBody>
          <a:bodyPr>
            <a:noAutofit/>
          </a:bodyPr>
          <a:lstStyle>
            <a:lvl1pPr algn="r">
              <a:defRPr sz="3200" b="1">
                <a:solidFill>
                  <a:srgbClr val="5FA4B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13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3192540" y="5362098"/>
            <a:ext cx="5622328" cy="486486"/>
          </a:xfrm>
        </p:spPr>
        <p:txBody>
          <a:bodyPr>
            <a:noAutofit/>
          </a:bodyPr>
          <a:lstStyle>
            <a:lvl1pPr marL="0" indent="0" algn="r">
              <a:buNone/>
              <a:defRPr sz="2400">
                <a:latin typeface="+mj-lt"/>
                <a:ea typeface="Source Sans Pro" panose="020B0503030403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400"/>
            </a:lvl4pPr>
            <a:lvl5pPr marL="1828800" indent="0" algn="ctr">
              <a:buNone/>
              <a:defRPr sz="2400"/>
            </a:lvl5pPr>
          </a:lstStyle>
          <a:p>
            <a:pPr lvl="0"/>
            <a:r>
              <a:rPr lang="fr-FR" dirty="0" smtClean="0"/>
              <a:t>Cliquez et modifier le texte</a:t>
            </a:r>
            <a:endParaRPr lang="fr-FR" dirty="0"/>
          </a:p>
        </p:txBody>
      </p:sp>
      <p:grpSp>
        <p:nvGrpSpPr>
          <p:cNvPr id="2" name="Grouper 1"/>
          <p:cNvGrpSpPr/>
          <p:nvPr userDrawn="1"/>
        </p:nvGrpSpPr>
        <p:grpSpPr>
          <a:xfrm>
            <a:off x="-5102" y="-5100"/>
            <a:ext cx="9149101" cy="5719283"/>
            <a:chOff x="-5102" y="-5100"/>
            <a:chExt cx="9149101" cy="5719283"/>
          </a:xfrm>
        </p:grpSpPr>
        <p:sp>
          <p:nvSpPr>
            <p:cNvPr id="15" name="Triangle isocèle 17"/>
            <p:cNvSpPr/>
            <p:nvPr userDrawn="1"/>
          </p:nvSpPr>
          <p:spPr>
            <a:xfrm rot="5400000">
              <a:off x="916003" y="-926205"/>
              <a:ext cx="5719283" cy="7561493"/>
            </a:xfrm>
            <a:custGeom>
              <a:avLst/>
              <a:gdLst>
                <a:gd name="connsiteX0" fmla="*/ 0 w 7610342"/>
                <a:gd name="connsiteY0" fmla="*/ 7556390 h 7556390"/>
                <a:gd name="connsiteX1" fmla="*/ 3805171 w 7610342"/>
                <a:gd name="connsiteY1" fmla="*/ 0 h 7556390"/>
                <a:gd name="connsiteX2" fmla="*/ 7610342 w 7610342"/>
                <a:gd name="connsiteY2" fmla="*/ 7556390 h 7556390"/>
                <a:gd name="connsiteX3" fmla="*/ 0 w 7610342"/>
                <a:gd name="connsiteY3" fmla="*/ 7556390 h 7556390"/>
                <a:gd name="connsiteX0" fmla="*/ 0 w 7610342"/>
                <a:gd name="connsiteY0" fmla="*/ 7556390 h 7556390"/>
                <a:gd name="connsiteX1" fmla="*/ 1886071 w 7610342"/>
                <a:gd name="connsiteY1" fmla="*/ 3807111 h 7556390"/>
                <a:gd name="connsiteX2" fmla="*/ 3805171 w 7610342"/>
                <a:gd name="connsiteY2" fmla="*/ 0 h 7556390"/>
                <a:gd name="connsiteX3" fmla="*/ 7610342 w 7610342"/>
                <a:gd name="connsiteY3" fmla="*/ 7556390 h 7556390"/>
                <a:gd name="connsiteX4" fmla="*/ 0 w 7610342"/>
                <a:gd name="connsiteY4" fmla="*/ 7556390 h 7556390"/>
                <a:gd name="connsiteX0" fmla="*/ 0 w 7610342"/>
                <a:gd name="connsiteY0" fmla="*/ 7556390 h 7561493"/>
                <a:gd name="connsiteX1" fmla="*/ 1886071 w 7610342"/>
                <a:gd name="connsiteY1" fmla="*/ 3807111 h 7561493"/>
                <a:gd name="connsiteX2" fmla="*/ 3805171 w 7610342"/>
                <a:gd name="connsiteY2" fmla="*/ 0 h 7561493"/>
                <a:gd name="connsiteX3" fmla="*/ 7610342 w 7610342"/>
                <a:gd name="connsiteY3" fmla="*/ 7556390 h 7561493"/>
                <a:gd name="connsiteX4" fmla="*/ 1884539 w 7610342"/>
                <a:gd name="connsiteY4" fmla="*/ 7561493 h 7561493"/>
                <a:gd name="connsiteX5" fmla="*/ 0 w 7610342"/>
                <a:gd name="connsiteY5" fmla="*/ 7556390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725803 w 5725803"/>
                <a:gd name="connsiteY3" fmla="*/ 7556390 h 7561493"/>
                <a:gd name="connsiteX4" fmla="*/ 0 w 5725803"/>
                <a:gd name="connsiteY4" fmla="*/ 7561493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725803 w 5725803"/>
                <a:gd name="connsiteY3" fmla="*/ 7556390 h 7561493"/>
                <a:gd name="connsiteX4" fmla="*/ 5150642 w 5725803"/>
                <a:gd name="connsiteY4" fmla="*/ 7560475 h 7561493"/>
                <a:gd name="connsiteX5" fmla="*/ 0 w 5725803"/>
                <a:gd name="connsiteY5" fmla="*/ 7561493 h 7561493"/>
                <a:gd name="connsiteX0" fmla="*/ 0 w 5725803"/>
                <a:gd name="connsiteY0" fmla="*/ 7561493 h 7561493"/>
                <a:gd name="connsiteX1" fmla="*/ 1532 w 5725803"/>
                <a:gd name="connsiteY1" fmla="*/ 3807111 h 7561493"/>
                <a:gd name="connsiteX2" fmla="*/ 1920632 w 5725803"/>
                <a:gd name="connsiteY2" fmla="*/ 0 h 7561493"/>
                <a:gd name="connsiteX3" fmla="*/ 5150642 w 5725803"/>
                <a:gd name="connsiteY3" fmla="*/ 6425259 h 7561493"/>
                <a:gd name="connsiteX4" fmla="*/ 5725803 w 5725803"/>
                <a:gd name="connsiteY4" fmla="*/ 7556390 h 7561493"/>
                <a:gd name="connsiteX5" fmla="*/ 5150642 w 5725803"/>
                <a:gd name="connsiteY5" fmla="*/ 7560475 h 7561493"/>
                <a:gd name="connsiteX6" fmla="*/ 0 w 5725803"/>
                <a:gd name="connsiteY6" fmla="*/ 7561493 h 7561493"/>
                <a:gd name="connsiteX0" fmla="*/ 0 w 5150642"/>
                <a:gd name="connsiteY0" fmla="*/ 7561493 h 7561493"/>
                <a:gd name="connsiteX1" fmla="*/ 1532 w 5150642"/>
                <a:gd name="connsiteY1" fmla="*/ 3807111 h 7561493"/>
                <a:gd name="connsiteX2" fmla="*/ 1920632 w 5150642"/>
                <a:gd name="connsiteY2" fmla="*/ 0 h 7561493"/>
                <a:gd name="connsiteX3" fmla="*/ 5150642 w 5150642"/>
                <a:gd name="connsiteY3" fmla="*/ 6425259 h 7561493"/>
                <a:gd name="connsiteX4" fmla="*/ 5150642 w 5150642"/>
                <a:gd name="connsiteY4" fmla="*/ 7560475 h 7561493"/>
                <a:gd name="connsiteX5" fmla="*/ 0 w 5150642"/>
                <a:gd name="connsiteY5" fmla="*/ 7561493 h 7561493"/>
                <a:gd name="connsiteX0" fmla="*/ 0 w 5719283"/>
                <a:gd name="connsiteY0" fmla="*/ 7561493 h 7561493"/>
                <a:gd name="connsiteX1" fmla="*/ 1532 w 5719283"/>
                <a:gd name="connsiteY1" fmla="*/ 3807111 h 7561493"/>
                <a:gd name="connsiteX2" fmla="*/ 1920632 w 5719283"/>
                <a:gd name="connsiteY2" fmla="*/ 0 h 7561493"/>
                <a:gd name="connsiteX3" fmla="*/ 5719283 w 5719283"/>
                <a:gd name="connsiteY3" fmla="*/ 7553153 h 7561493"/>
                <a:gd name="connsiteX4" fmla="*/ 5150642 w 5719283"/>
                <a:gd name="connsiteY4" fmla="*/ 7560475 h 7561493"/>
                <a:gd name="connsiteX5" fmla="*/ 0 w 5719283"/>
                <a:gd name="connsiteY5" fmla="*/ 7561493 h 7561493"/>
                <a:gd name="connsiteX0" fmla="*/ 0 w 5719283"/>
                <a:gd name="connsiteY0" fmla="*/ 7561493 h 7561493"/>
                <a:gd name="connsiteX1" fmla="*/ 1532 w 5719283"/>
                <a:gd name="connsiteY1" fmla="*/ 3807111 h 7561493"/>
                <a:gd name="connsiteX2" fmla="*/ 1920632 w 5719283"/>
                <a:gd name="connsiteY2" fmla="*/ 0 h 7561493"/>
                <a:gd name="connsiteX3" fmla="*/ 5719283 w 5719283"/>
                <a:gd name="connsiteY3" fmla="*/ 7553153 h 7561493"/>
                <a:gd name="connsiteX4" fmla="*/ 0 w 5719283"/>
                <a:gd name="connsiteY4" fmla="*/ 7561493 h 7561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19283" h="7561493">
                  <a:moveTo>
                    <a:pt x="0" y="7561493"/>
                  </a:moveTo>
                  <a:cubicBezTo>
                    <a:pt x="511" y="6310032"/>
                    <a:pt x="1021" y="5058572"/>
                    <a:pt x="1532" y="3807111"/>
                  </a:cubicBezTo>
                  <a:lnTo>
                    <a:pt x="1920632" y="0"/>
                  </a:lnTo>
                  <a:lnTo>
                    <a:pt x="5719283" y="7553153"/>
                  </a:lnTo>
                  <a:lnTo>
                    <a:pt x="0" y="7561493"/>
                  </a:lnTo>
                  <a:close/>
                </a:path>
              </a:pathLst>
            </a:custGeom>
            <a:solidFill>
              <a:srgbClr val="5FA4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6" name="Triangle isocèle 15"/>
            <p:cNvSpPr/>
            <p:nvPr userDrawn="1"/>
          </p:nvSpPr>
          <p:spPr>
            <a:xfrm rot="16200000" flipH="1">
              <a:off x="6187138" y="633785"/>
              <a:ext cx="2967379" cy="2946343"/>
            </a:xfrm>
            <a:prstGeom prst="triangle">
              <a:avLst/>
            </a:prstGeom>
            <a:solidFill>
              <a:srgbClr val="E6E6E6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6240" y="146951"/>
            <a:ext cx="1159933" cy="47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982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avec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4909608"/>
          </a:xfrm>
        </p:spPr>
        <p:txBody>
          <a:bodyPr/>
          <a:lstStyle>
            <a:lvl1pPr>
              <a:defRPr sz="2000" baseline="0">
                <a:latin typeface="Calibri" panose="020F0502020204030204" pitchFamily="34" charset="0"/>
                <a:ea typeface="Source Sans Pro" panose="020B0503030403020204" pitchFamily="34" charset="0"/>
              </a:defRPr>
            </a:lvl1pPr>
            <a:lvl2pPr>
              <a:defRPr sz="1800" baseline="0">
                <a:latin typeface="Calibri" panose="020F0502020204030204" pitchFamily="34" charset="0"/>
                <a:ea typeface="Source Sans Pro" panose="020B0503030403020204" pitchFamily="34" charset="0"/>
              </a:defRPr>
            </a:lvl2pPr>
            <a:lvl3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3pPr>
            <a:lvl4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4pPr>
            <a:lvl5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29839FE2-28E2-4E9B-8467-FDF9C652D8BA}" type="datetime1">
              <a:rPr lang="fr-FR" smtClean="0"/>
              <a:pPr/>
              <a:t>01/08/2019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92259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517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sans pu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304925"/>
            <a:ext cx="8229600" cy="4926542"/>
          </a:xfrm>
        </p:spPr>
        <p:txBody>
          <a:bodyPr/>
          <a:lstStyle>
            <a:lvl1pPr marL="0" indent="0">
              <a:buNone/>
              <a:defRPr sz="2000" baseline="0">
                <a:latin typeface="Calibri" panose="020F0502020204030204" pitchFamily="34" charset="0"/>
                <a:ea typeface="Source Sans Pro" panose="020B0503030403020204" pitchFamily="34" charset="0"/>
              </a:defRPr>
            </a:lvl1pPr>
            <a:lvl2pPr>
              <a:defRPr sz="1800" baseline="0">
                <a:latin typeface="Calibri" panose="020F0502020204030204" pitchFamily="34" charset="0"/>
                <a:ea typeface="Source Sans Pro" panose="020B0503030403020204" pitchFamily="34" charset="0"/>
              </a:defRPr>
            </a:lvl2pPr>
            <a:lvl3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3pPr>
            <a:lvl4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4pPr>
            <a:lvl5pPr>
              <a:defRPr sz="1800">
                <a:latin typeface="Calibri" panose="020F050202020403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29839FE2-28E2-4E9B-8467-FDF9C652D8BA}" type="datetime1">
              <a:rPr lang="fr-FR" smtClean="0"/>
              <a:pPr/>
              <a:t>01/08/2019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92259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099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deux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60154"/>
            <a:ext cx="4038600" cy="4754379"/>
          </a:xfrm>
        </p:spPr>
        <p:txBody>
          <a:bodyPr/>
          <a:lstStyle>
            <a:lvl1pPr>
              <a:defRPr sz="2000">
                <a:latin typeface="+mj-lt"/>
                <a:ea typeface="Source Sans Pro" panose="020B0503030403020204" pitchFamily="34" charset="0"/>
              </a:defRPr>
            </a:lvl1pPr>
            <a:lvl2pPr>
              <a:defRPr sz="1800">
                <a:latin typeface="+mj-lt"/>
                <a:ea typeface="Source Sans Pro" panose="020B0503030403020204" pitchFamily="34" charset="0"/>
              </a:defRPr>
            </a:lvl2pPr>
            <a:lvl3pPr>
              <a:defRPr sz="1800">
                <a:latin typeface="+mj-lt"/>
                <a:ea typeface="Source Sans Pro" panose="020B0503030403020204" pitchFamily="34" charset="0"/>
              </a:defRPr>
            </a:lvl3pPr>
            <a:lvl4pPr>
              <a:defRPr sz="1800">
                <a:latin typeface="+mj-lt"/>
                <a:ea typeface="Source Sans Pro" panose="020B0503030403020204" pitchFamily="34" charset="0"/>
              </a:defRPr>
            </a:lvl4pPr>
            <a:lvl5pPr>
              <a:defRPr sz="1800">
                <a:latin typeface="+mj-lt"/>
                <a:ea typeface="Source Sans Pro" panose="020B0503030403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60154"/>
            <a:ext cx="4038600" cy="4754379"/>
          </a:xfrm>
        </p:spPr>
        <p:txBody>
          <a:bodyPr/>
          <a:lstStyle>
            <a:lvl1pPr>
              <a:defRPr sz="2000">
                <a:latin typeface="+mj-lt"/>
                <a:ea typeface="Source Sans Pro" panose="020B0503030403020204" pitchFamily="34" charset="0"/>
              </a:defRPr>
            </a:lvl1pPr>
            <a:lvl2pPr>
              <a:defRPr sz="1800">
                <a:latin typeface="+mj-lt"/>
                <a:ea typeface="Source Sans Pro" panose="020B0503030403020204" pitchFamily="34" charset="0"/>
              </a:defRPr>
            </a:lvl2pPr>
            <a:lvl3pPr>
              <a:defRPr sz="1800">
                <a:latin typeface="+mj-lt"/>
                <a:ea typeface="Source Sans Pro" panose="020B0503030403020204" pitchFamily="34" charset="0"/>
              </a:defRPr>
            </a:lvl3pPr>
            <a:lvl4pPr>
              <a:defRPr sz="1800">
                <a:latin typeface="+mj-lt"/>
                <a:ea typeface="Source Sans Pro" panose="020B0503030403020204" pitchFamily="34" charset="0"/>
              </a:defRPr>
            </a:lvl4pPr>
            <a:lvl5pPr>
              <a:defRPr sz="1800">
                <a:latin typeface="+mj-lt"/>
                <a:ea typeface="Source Sans Pro" panose="020B0503030403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0ADF4229-93D4-4734-9A5C-5EB86EE6E957}" type="datetime1">
              <a:rPr lang="fr-FR" smtClean="0"/>
              <a:pPr/>
              <a:t>01/08/2019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57200" y="436580"/>
            <a:ext cx="8229600" cy="621546"/>
          </a:xfrm>
        </p:spPr>
        <p:txBody>
          <a:bodyPr>
            <a:noAutofit/>
          </a:bodyPr>
          <a:lstStyle>
            <a:lvl1pPr algn="l">
              <a:defRPr sz="3200" b="0" i="0" baseline="0">
                <a:solidFill>
                  <a:srgbClr val="5FA3B0"/>
                </a:solidFill>
                <a:latin typeface="Calibri" panose="020F0502020204030204" pitchFamily="34" charset="0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382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D66CD96A-35AB-4EB9-A2B8-9E0D3AC939F5}" type="datetime1">
              <a:rPr lang="fr-FR" smtClean="0"/>
              <a:pPr/>
              <a:t>01/08/2019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5" name="Image 4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788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973FEF22-AF47-448C-B679-0D0EFB4454E9}" type="datetime1">
              <a:rPr lang="fr-FR" smtClean="0"/>
              <a:pPr/>
              <a:t>01/08/2019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8" name="Image 7" descr="uLIEGE_DroitSciencesPoCrimino_Logo_U_RVB@2x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9574" y="73305"/>
            <a:ext cx="49699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888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ture et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r 7"/>
          <p:cNvGrpSpPr/>
          <p:nvPr userDrawn="1"/>
        </p:nvGrpSpPr>
        <p:grpSpPr>
          <a:xfrm>
            <a:off x="0" y="3985324"/>
            <a:ext cx="9145410" cy="2872676"/>
            <a:chOff x="0" y="2271293"/>
            <a:chExt cx="9145410" cy="2872676"/>
          </a:xfrm>
        </p:grpSpPr>
        <p:sp>
          <p:nvSpPr>
            <p:cNvPr id="9" name="Triangle rectangle 26"/>
            <p:cNvSpPr/>
            <p:nvPr userDrawn="1"/>
          </p:nvSpPr>
          <p:spPr>
            <a:xfrm>
              <a:off x="0" y="2271293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00707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0" name="Triangle rectangle 26"/>
            <p:cNvSpPr/>
            <p:nvPr userDrawn="1"/>
          </p:nvSpPr>
          <p:spPr>
            <a:xfrm flipH="1">
              <a:off x="3434225" y="2271762"/>
              <a:ext cx="5711185" cy="2872207"/>
            </a:xfrm>
            <a:custGeom>
              <a:avLst/>
              <a:gdLst>
                <a:gd name="connsiteX0" fmla="*/ 0 w 7099373"/>
                <a:gd name="connsiteY0" fmla="*/ 3575032 h 3575032"/>
                <a:gd name="connsiteX1" fmla="*/ 0 w 7099373"/>
                <a:gd name="connsiteY1" fmla="*/ 0 h 3575032"/>
                <a:gd name="connsiteX2" fmla="*/ 7099373 w 7099373"/>
                <a:gd name="connsiteY2" fmla="*/ 3575032 h 3575032"/>
                <a:gd name="connsiteX3" fmla="*/ 0 w 7099373"/>
                <a:gd name="connsiteY3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7100782 w 7100782"/>
                <a:gd name="connsiteY3" fmla="*/ 3575032 h 3575032"/>
                <a:gd name="connsiteX4" fmla="*/ 1409 w 7100782"/>
                <a:gd name="connsiteY4" fmla="*/ 3575032 h 3575032"/>
                <a:gd name="connsiteX0" fmla="*/ 1409 w 7100782"/>
                <a:gd name="connsiteY0" fmla="*/ 3575032 h 3575032"/>
                <a:gd name="connsiteX1" fmla="*/ 0 w 7100782"/>
                <a:gd name="connsiteY1" fmla="*/ 2872207 h 3575032"/>
                <a:gd name="connsiteX2" fmla="*/ 1409 w 7100782"/>
                <a:gd name="connsiteY2" fmla="*/ 0 h 3575032"/>
                <a:gd name="connsiteX3" fmla="*/ 5711185 w 7100782"/>
                <a:gd name="connsiteY3" fmla="*/ 2872207 h 3575032"/>
                <a:gd name="connsiteX4" fmla="*/ 7100782 w 7100782"/>
                <a:gd name="connsiteY4" fmla="*/ 3575032 h 3575032"/>
                <a:gd name="connsiteX5" fmla="*/ 1409 w 7100782"/>
                <a:gd name="connsiteY5" fmla="*/ 3575032 h 3575032"/>
                <a:gd name="connsiteX0" fmla="*/ 1409 w 5711185"/>
                <a:gd name="connsiteY0" fmla="*/ 3575032 h 3575032"/>
                <a:gd name="connsiteX1" fmla="*/ 0 w 5711185"/>
                <a:gd name="connsiteY1" fmla="*/ 2872207 h 3575032"/>
                <a:gd name="connsiteX2" fmla="*/ 1409 w 5711185"/>
                <a:gd name="connsiteY2" fmla="*/ 0 h 3575032"/>
                <a:gd name="connsiteX3" fmla="*/ 5711185 w 5711185"/>
                <a:gd name="connsiteY3" fmla="*/ 2872207 h 3575032"/>
                <a:gd name="connsiteX4" fmla="*/ 1409 w 5711185"/>
                <a:gd name="connsiteY4" fmla="*/ 3575032 h 3575032"/>
                <a:gd name="connsiteX0" fmla="*/ 5711185 w 5711185"/>
                <a:gd name="connsiteY0" fmla="*/ 2872207 h 2872207"/>
                <a:gd name="connsiteX1" fmla="*/ 0 w 5711185"/>
                <a:gd name="connsiteY1" fmla="*/ 2872207 h 2872207"/>
                <a:gd name="connsiteX2" fmla="*/ 1409 w 5711185"/>
                <a:gd name="connsiteY2" fmla="*/ 0 h 2872207"/>
                <a:gd name="connsiteX3" fmla="*/ 5711185 w 5711185"/>
                <a:gd name="connsiteY3" fmla="*/ 2872207 h 287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11185" h="2872207">
                  <a:moveTo>
                    <a:pt x="5711185" y="2872207"/>
                  </a:moveTo>
                  <a:lnTo>
                    <a:pt x="0" y="2872207"/>
                  </a:lnTo>
                  <a:cubicBezTo>
                    <a:pt x="470" y="1914805"/>
                    <a:pt x="939" y="957402"/>
                    <a:pt x="1409" y="0"/>
                  </a:cubicBezTo>
                  <a:lnTo>
                    <a:pt x="5711185" y="2872207"/>
                  </a:lnTo>
                  <a:close/>
                </a:path>
              </a:pathLst>
            </a:custGeom>
            <a:solidFill>
              <a:srgbClr val="E6E6E6">
                <a:alpha val="7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1" name="Triangle isocèle 10"/>
            <p:cNvSpPr/>
            <p:nvPr userDrawn="1"/>
          </p:nvSpPr>
          <p:spPr>
            <a:xfrm>
              <a:off x="3434225" y="4568825"/>
              <a:ext cx="2276960" cy="574676"/>
            </a:xfrm>
            <a:prstGeom prst="triangle">
              <a:avLst>
                <a:gd name="adj" fmla="val 49701"/>
              </a:avLst>
            </a:prstGeom>
            <a:solidFill>
              <a:srgbClr val="00707F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fr-FR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994ABD94-56D0-4830-A76E-9A04082BA77D}" type="datetime1">
              <a:rPr lang="fr-FR" smtClean="0"/>
              <a:pPr/>
              <a:t>01/08/2019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j-lt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Titre 1"/>
          <p:cNvSpPr>
            <a:spLocks noGrp="1"/>
          </p:cNvSpPr>
          <p:nvPr>
            <p:ph type="title" hasCustomPrompt="1"/>
          </p:nvPr>
        </p:nvSpPr>
        <p:spPr>
          <a:xfrm>
            <a:off x="825102" y="2861458"/>
            <a:ext cx="7493796" cy="567349"/>
          </a:xfrm>
        </p:spPr>
        <p:txBody>
          <a:bodyPr>
            <a:noAutofit/>
          </a:bodyPr>
          <a:lstStyle>
            <a:lvl1pPr>
              <a:defRPr sz="2900" b="0" i="0" baseline="0">
                <a:solidFill>
                  <a:srgbClr val="5FA3B0"/>
                </a:solidFill>
                <a:latin typeface="+mj-lt"/>
                <a:ea typeface="Source Sans Pro" panose="020B0503030403020204" pitchFamily="34" charset="0"/>
                <a:cs typeface="Source Sans Pro" panose="020B0503030403020204" pitchFamily="34" charset="0"/>
              </a:defRPr>
            </a:lvl1pPr>
          </a:lstStyle>
          <a:p>
            <a:r>
              <a:rPr lang="fr-FR" dirty="0" smtClean="0"/>
              <a:t>Merci de votre attention/</a:t>
            </a:r>
            <a:br>
              <a:rPr lang="fr-FR" dirty="0" smtClean="0"/>
            </a:br>
            <a:r>
              <a:rPr lang="fr-FR" dirty="0" smtClean="0"/>
              <a:t>Questions-suggestions/...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6040699" y="5857103"/>
            <a:ext cx="2975615" cy="426221"/>
          </a:xfrm>
        </p:spPr>
        <p:txBody>
          <a:bodyPr>
            <a:normAutofit/>
          </a:bodyPr>
          <a:lstStyle>
            <a:lvl1pPr marL="0" indent="0" algn="r">
              <a:buNone/>
              <a:defRPr sz="1600" baseline="0">
                <a:solidFill>
                  <a:srgbClr val="000000"/>
                </a:solidFill>
                <a:latin typeface="+mj-lt"/>
                <a:ea typeface="Source Sans Pro" panose="020B0503030403020204" pitchFamily="34" charset="0"/>
              </a:defRPr>
            </a:lvl1pPr>
          </a:lstStyle>
          <a:p>
            <a:pPr lvl="0"/>
            <a:r>
              <a:rPr lang="fr-FR" dirty="0" smtClean="0"/>
              <a:t>À compléter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9118" y="288015"/>
            <a:ext cx="2142067" cy="87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243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0B6A5708-9219-4ABB-8FC8-5C182745FF08}" type="datetime1">
              <a:rPr lang="fr-FR" smtClean="0"/>
              <a:pPr/>
              <a:t>01/08/2019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</a:lstStyle>
          <a:p>
            <a:fld id="{19329706-12B3-8F4C-9CA9-063F8C6A2AC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39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63" r:id="rId3"/>
    <p:sldLayoutId id="2147483650" r:id="rId4"/>
    <p:sldLayoutId id="2147483664" r:id="rId5"/>
    <p:sldLayoutId id="2147483652" r:id="rId6"/>
    <p:sldLayoutId id="2147483655" r:id="rId7"/>
    <p:sldLayoutId id="2147483657" r:id="rId8"/>
    <p:sldLayoutId id="2147483660" r:id="rId9"/>
    <p:sldLayoutId id="2147483662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07F"/>
        </a:buClr>
        <a:buSzPct val="55000"/>
        <a:buFont typeface="Lucida Grande"/>
        <a:buChar char="▶"/>
        <a:defRPr sz="32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–"/>
        <a:defRPr sz="2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–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07F"/>
        </a:buClr>
        <a:buFont typeface="Arial"/>
        <a:buChar char="»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Source Sans Pro" panose="020B0503030403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"/><Relationship Id="rId2" Type="http://schemas.openxmlformats.org/officeDocument/2006/relationships/image" Target="../media/image7.t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7645" y="5001204"/>
            <a:ext cx="7772400" cy="796567"/>
          </a:xfrm>
        </p:spPr>
        <p:txBody>
          <a:bodyPr>
            <a:normAutofit fontScale="90000"/>
          </a:bodyPr>
          <a:lstStyle/>
          <a:p>
            <a:r>
              <a:rPr lang="fr-BE" dirty="0"/>
              <a:t>Techniques de </a:t>
            </a:r>
            <a:r>
              <a:rPr lang="fr-BE" dirty="0" smtClean="0"/>
              <a:t>documentation</a:t>
            </a:r>
            <a:br>
              <a:rPr lang="fr-BE" dirty="0" smtClean="0"/>
            </a:br>
            <a:r>
              <a:rPr lang="fr-BE" dirty="0" smtClean="0"/>
              <a:t>et </a:t>
            </a:r>
            <a:r>
              <a:rPr lang="fr-BE" dirty="0"/>
              <a:t>de </a:t>
            </a:r>
            <a:r>
              <a:rPr lang="fr-BE" dirty="0" smtClean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1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Rédaction</a:t>
            </a:r>
            <a:r>
              <a:rPr lang="en-US" dirty="0" smtClean="0"/>
              <a:t> des </a:t>
            </a:r>
            <a:r>
              <a:rPr lang="en-US" dirty="0" err="1" smtClean="0"/>
              <a:t>références</a:t>
            </a:r>
            <a:r>
              <a:rPr lang="en-US" dirty="0" smtClean="0"/>
              <a:t> </a:t>
            </a:r>
            <a:r>
              <a:rPr lang="en-US" dirty="0" err="1" smtClean="0"/>
              <a:t>bibliographiques</a:t>
            </a: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1810953" y="3429000"/>
            <a:ext cx="5522094" cy="552855"/>
          </a:xfrm>
        </p:spPr>
        <p:txBody>
          <a:bodyPr/>
          <a:lstStyle/>
          <a:p>
            <a:r>
              <a:rPr lang="fr-BE" altLang="en-US" dirty="0"/>
              <a:t>Actes de colloque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8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Actes de colloque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fr-BE" altLang="en-US" u="sng" dirty="0"/>
              <a:t>Norme ISO </a:t>
            </a:r>
            <a:r>
              <a:rPr lang="fr-BE" altLang="en-US" dirty="0"/>
              <a:t> :</a:t>
            </a:r>
          </a:p>
          <a:p>
            <a:pPr marL="114300">
              <a:spcBef>
                <a:spcPct val="0"/>
              </a:spcBef>
            </a:pPr>
            <a:r>
              <a:rPr lang="fr-FR" altLang="en-US" dirty="0"/>
              <a:t>ÉDITEUR SCIENTIFIQUE, éd. </a:t>
            </a:r>
            <a:r>
              <a:rPr lang="fr-FR" altLang="en-US" i="1" dirty="0"/>
              <a:t>Titre du colloque (lieu, date du colloque).</a:t>
            </a:r>
            <a:r>
              <a:rPr lang="fr-FR" altLang="en-US" dirty="0"/>
              <a:t> Ville d'édition : éditeur, année d'édition. Nombre de pages. (Collection ; n° dans la collection). ISBN</a:t>
            </a:r>
            <a:r>
              <a:rPr lang="fr-FR" altLang="en-US" dirty="0" smtClean="0"/>
              <a:t>.</a:t>
            </a:r>
          </a:p>
          <a:p>
            <a:pPr marL="114300">
              <a:spcBef>
                <a:spcPct val="0"/>
              </a:spcBef>
            </a:pPr>
            <a:endParaRPr lang="fr-FR" altLang="en-US" dirty="0"/>
          </a:p>
          <a:p>
            <a:pPr marL="114300">
              <a:spcBef>
                <a:spcPct val="0"/>
              </a:spcBef>
            </a:pPr>
            <a:endParaRPr lang="fr-FR" altLang="en-US" dirty="0"/>
          </a:p>
          <a:p>
            <a:pPr>
              <a:spcBef>
                <a:spcPct val="50000"/>
              </a:spcBef>
            </a:pPr>
            <a:r>
              <a:rPr lang="fr-BE" altLang="en-US" u="sng" dirty="0"/>
              <a:t>Norme AMS</a:t>
            </a:r>
            <a:r>
              <a:rPr lang="fr-BE" altLang="en-US" dirty="0"/>
              <a:t> :</a:t>
            </a:r>
          </a:p>
          <a:p>
            <a:pPr marL="114300">
              <a:spcBef>
                <a:spcPct val="0"/>
              </a:spcBef>
            </a:pPr>
            <a:r>
              <a:rPr lang="fr-FR" altLang="en-US" dirty="0"/>
              <a:t>Éditeur scientifique (éd.), </a:t>
            </a:r>
            <a:r>
              <a:rPr lang="fr-FR" altLang="en-US" i="1" dirty="0"/>
              <a:t>Titre du colloque (lieu, date du colloque),</a:t>
            </a:r>
            <a:r>
              <a:rPr lang="fr-FR" altLang="en-US" dirty="0"/>
              <a:t> collection, n° dans la collection, éditeur, ville d'édition, année d'édition.</a:t>
            </a:r>
            <a:endParaRPr lang="fr-FR" altLang="en-US" u="sng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496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Actes  de colloque : exemple</a:t>
            </a:r>
            <a:endParaRPr lang="en-US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71804" y="1304925"/>
            <a:ext cx="3200392" cy="4926013"/>
          </a:xfrm>
          <a:ln>
            <a:solidFill>
              <a:schemeClr val="tx1"/>
            </a:solidFill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505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Actes de colloque : exemple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fr-BE" altLang="en-US" u="sng" dirty="0"/>
              <a:t>Norme ISO </a:t>
            </a:r>
            <a:r>
              <a:rPr lang="fr-BE" altLang="en-US" dirty="0"/>
              <a:t> :</a:t>
            </a:r>
          </a:p>
          <a:p>
            <a:pPr marL="114300">
              <a:spcBef>
                <a:spcPct val="0"/>
              </a:spcBef>
            </a:pPr>
            <a:r>
              <a:rPr lang="fr-FR" altLang="en-US" dirty="0"/>
              <a:t>ÉDITEUR SCIENTIFIQUE, éd. </a:t>
            </a:r>
            <a:r>
              <a:rPr lang="fr-FR" altLang="en-US" i="1" dirty="0"/>
              <a:t>Titre du colloque (lieu, date du colloque).</a:t>
            </a:r>
            <a:r>
              <a:rPr lang="fr-FR" altLang="en-US" dirty="0"/>
              <a:t> Ville d'édition : éditeur, année d'édition. Nombre de pages. (Collection ; n° dans la collection). ISBN.</a:t>
            </a:r>
          </a:p>
          <a:p>
            <a:pPr>
              <a:spcBef>
                <a:spcPct val="30000"/>
              </a:spcBef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114300">
              <a:spcBef>
                <a:spcPct val="0"/>
              </a:spcBef>
            </a:pPr>
            <a:r>
              <a:rPr lang="fr-FR" altLang="en-US" dirty="0"/>
              <a:t>CENTRE BELGE DE RECHERCHES MATHÉMATIQUES, éd. </a:t>
            </a:r>
            <a:r>
              <a:rPr lang="fr-FR" altLang="en-US" i="1" dirty="0"/>
              <a:t>Colloque sur l'analyse statistique (Bruxelles, 15-17 décembre 1954).</a:t>
            </a:r>
            <a:r>
              <a:rPr lang="fr-FR" altLang="en-US" dirty="0"/>
              <a:t> Liège : Georges </a:t>
            </a:r>
            <a:r>
              <a:rPr lang="fr-FR" altLang="en-US" dirty="0" err="1"/>
              <a:t>Thone</a:t>
            </a:r>
            <a:r>
              <a:rPr lang="fr-FR" altLang="en-US" dirty="0"/>
              <a:t>, 1955. 189 p</a:t>
            </a:r>
            <a:r>
              <a:rPr lang="fr-FR" altLang="en-US" dirty="0" smtClean="0"/>
              <a:t>.</a:t>
            </a:r>
          </a:p>
          <a:p>
            <a:pPr marL="114300">
              <a:spcBef>
                <a:spcPct val="0"/>
              </a:spcBef>
            </a:pPr>
            <a:endParaRPr lang="fr-FR" altLang="en-US" dirty="0" smtClean="0"/>
          </a:p>
          <a:p>
            <a:pPr marL="609600" indent="-609600">
              <a:spcBef>
                <a:spcPct val="0"/>
              </a:spcBef>
            </a:pPr>
            <a:r>
              <a:rPr lang="fr-BE" altLang="en-US" u="sng" dirty="0"/>
              <a:t>Norme AMS</a:t>
            </a:r>
            <a:r>
              <a:rPr lang="fr-BE" altLang="en-US" dirty="0"/>
              <a:t> :</a:t>
            </a:r>
          </a:p>
          <a:p>
            <a:pPr>
              <a:spcBef>
                <a:spcPct val="0"/>
              </a:spcBef>
            </a:pPr>
            <a:r>
              <a:rPr lang="fr-FR" altLang="en-US" dirty="0"/>
              <a:t>Éditeur scientifique (éd.), </a:t>
            </a:r>
            <a:r>
              <a:rPr lang="fr-FR" altLang="en-US" i="1" dirty="0"/>
              <a:t>Titre du colloque (lieu, date du colloque),</a:t>
            </a:r>
            <a:r>
              <a:rPr lang="fr-FR" altLang="en-US" dirty="0"/>
              <a:t> collection, n° dans la collection, éditeur, ville d'édition, année d'édition.</a:t>
            </a:r>
          </a:p>
          <a:p>
            <a:pPr marL="609600" indent="-609600">
              <a:spcBef>
                <a:spcPct val="70000"/>
              </a:spcBef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>
              <a:spcBef>
                <a:spcPct val="0"/>
              </a:spcBef>
            </a:pPr>
            <a:r>
              <a:rPr lang="fr-FR" altLang="en-US" dirty="0"/>
              <a:t>Centre Belge de Recherches Mathématiques (éd.), </a:t>
            </a:r>
            <a:r>
              <a:rPr lang="fr-FR" altLang="en-US" i="1" dirty="0"/>
              <a:t>Colloque sur l'analyse statistique (Bruxelles, 15-17 décembre 1954),</a:t>
            </a:r>
            <a:r>
              <a:rPr lang="fr-FR" altLang="en-US" dirty="0"/>
              <a:t> Georges </a:t>
            </a:r>
            <a:r>
              <a:rPr lang="fr-FR" altLang="en-US" dirty="0" err="1"/>
              <a:t>Thone</a:t>
            </a:r>
            <a:r>
              <a:rPr lang="fr-FR" altLang="en-US" dirty="0"/>
              <a:t>, Liège, 1955.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532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Communication dans un colloque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fr-BE" altLang="en-US" u="sng" dirty="0"/>
              <a:t>Norme ISO </a:t>
            </a:r>
            <a:r>
              <a:rPr lang="fr-BE" altLang="en-US" dirty="0"/>
              <a:t> :</a:t>
            </a:r>
          </a:p>
          <a:p>
            <a:pPr marL="114300">
              <a:spcBef>
                <a:spcPct val="0"/>
              </a:spcBef>
            </a:pPr>
            <a:r>
              <a:rPr lang="fr-FR" altLang="en-US" dirty="0"/>
              <a:t>NOM, Prénom de l'auteur. Titre de la communication. </a:t>
            </a:r>
            <a:r>
              <a:rPr lang="fr-FR" altLang="en-US" i="1" dirty="0"/>
              <a:t>In</a:t>
            </a:r>
            <a:r>
              <a:rPr lang="fr-FR" altLang="en-US" dirty="0"/>
              <a:t> : ÉDITEUR SCIENTIFIQUE, éd., </a:t>
            </a:r>
            <a:r>
              <a:rPr lang="fr-FR" altLang="en-US" i="1" dirty="0"/>
              <a:t>Titre du colloque (lieu, date du colloque),</a:t>
            </a:r>
            <a:r>
              <a:rPr lang="fr-FR" altLang="en-US" dirty="0"/>
              <a:t> Ville d'édition : éditeur, année d'édition, première-dernière pages</a:t>
            </a:r>
            <a:r>
              <a:rPr lang="fr-FR" altLang="en-US" dirty="0" smtClean="0"/>
              <a:t>.</a:t>
            </a:r>
          </a:p>
          <a:p>
            <a:pPr marL="114300">
              <a:spcBef>
                <a:spcPct val="0"/>
              </a:spcBef>
            </a:pPr>
            <a:endParaRPr lang="fr-FR" altLang="en-US" dirty="0"/>
          </a:p>
          <a:p>
            <a:pPr marL="114300">
              <a:spcBef>
                <a:spcPct val="0"/>
              </a:spcBef>
            </a:pPr>
            <a:endParaRPr lang="fr-FR" altLang="en-US" dirty="0"/>
          </a:p>
          <a:p>
            <a:pPr>
              <a:spcBef>
                <a:spcPct val="50000"/>
              </a:spcBef>
            </a:pPr>
            <a:r>
              <a:rPr lang="fr-BE" altLang="en-US" u="sng" dirty="0"/>
              <a:t>Norme AMS</a:t>
            </a:r>
            <a:r>
              <a:rPr lang="fr-BE" altLang="en-US" dirty="0"/>
              <a:t> :</a:t>
            </a:r>
          </a:p>
          <a:p>
            <a:pPr marL="114300">
              <a:spcBef>
                <a:spcPct val="0"/>
              </a:spcBef>
            </a:pPr>
            <a:r>
              <a:rPr lang="fr-FR" altLang="en-US" dirty="0"/>
              <a:t>Prénom Nom de l'auteur, </a:t>
            </a:r>
            <a:r>
              <a:rPr lang="fr-FR" altLang="en-US" i="1" dirty="0"/>
              <a:t>Titre de la communication</a:t>
            </a:r>
            <a:r>
              <a:rPr lang="fr-FR" altLang="en-US" dirty="0"/>
              <a:t>, Titre du colloque (lieu, date du colloque) (Éditeur scientifique, éd.), éditeur, ville d'édition, année d'édition, première-dernière pages.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76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/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1998" y="1460500"/>
            <a:ext cx="3089003" cy="4754563"/>
          </a:xfrm>
          <a:ln>
            <a:solidFill>
              <a:schemeClr val="tx1"/>
            </a:solidFill>
          </a:ln>
        </p:spPr>
      </p:pic>
      <p:pic>
        <p:nvPicPr>
          <p:cNvPr id="7" name="Espace réservé du contenu 6"/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3694" y="1460500"/>
            <a:ext cx="3807611" cy="4754563"/>
          </a:xfrm>
          <a:ln>
            <a:solidFill>
              <a:schemeClr val="tx1"/>
            </a:solidFill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Communication dans un colloque : exemple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50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Communication dans un colloque : exemple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fr-BE" altLang="en-US" u="sng" dirty="0"/>
              <a:t>Norme ISO </a:t>
            </a:r>
            <a:r>
              <a:rPr lang="fr-BE" altLang="en-US" dirty="0"/>
              <a:t> :</a:t>
            </a:r>
          </a:p>
          <a:p>
            <a:pPr marL="114300">
              <a:spcBef>
                <a:spcPct val="0"/>
              </a:spcBef>
            </a:pPr>
            <a:r>
              <a:rPr lang="fr-FR" altLang="en-US" dirty="0"/>
              <a:t>NOM, Prénom de l'auteur. Titre de la communication. </a:t>
            </a:r>
            <a:r>
              <a:rPr lang="fr-FR" altLang="en-US" i="1" dirty="0"/>
              <a:t>In</a:t>
            </a:r>
            <a:r>
              <a:rPr lang="fr-FR" altLang="en-US" dirty="0"/>
              <a:t> : ÉDITEUR SCIENTIFIQUE, éd., </a:t>
            </a:r>
            <a:r>
              <a:rPr lang="fr-FR" altLang="en-US" i="1" dirty="0"/>
              <a:t>Titre du colloque (lieu, date du colloque),</a:t>
            </a:r>
            <a:r>
              <a:rPr lang="fr-FR" altLang="en-US" dirty="0"/>
              <a:t> Ville d'édition : éditeur, année d'édition, première-dernière pages</a:t>
            </a:r>
            <a:r>
              <a:rPr lang="fr-FR" altLang="en-US" dirty="0" smtClean="0"/>
              <a:t>.</a:t>
            </a:r>
          </a:p>
          <a:p>
            <a:pPr marL="114300">
              <a:spcBef>
                <a:spcPct val="0"/>
              </a:spcBef>
            </a:pPr>
            <a:endParaRPr lang="fr-FR" altLang="en-US" dirty="0"/>
          </a:p>
          <a:p>
            <a:pPr>
              <a:spcBef>
                <a:spcPct val="50000"/>
              </a:spcBef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114300">
              <a:spcBef>
                <a:spcPct val="0"/>
              </a:spcBef>
            </a:pPr>
            <a:r>
              <a:rPr lang="fr-FR" altLang="en-US" dirty="0"/>
              <a:t>VAN DANTZIG, D. Sur les ensembles de confiance généraux et les méthodes dites non paramétriques. </a:t>
            </a:r>
            <a:r>
              <a:rPr lang="fr-FR" altLang="en-US" i="1" dirty="0"/>
              <a:t>In</a:t>
            </a:r>
            <a:r>
              <a:rPr lang="fr-FR" altLang="en-US" dirty="0"/>
              <a:t> : CENTRE BELGE DE RECHERCHES MATHÉMATIQUES, éd., </a:t>
            </a:r>
            <a:r>
              <a:rPr lang="fr-FR" altLang="en-US" i="1" dirty="0"/>
              <a:t>Colloque sur l'analyse statistique (Bruxelles, 15-17 décembre 1954),</a:t>
            </a:r>
            <a:r>
              <a:rPr lang="fr-FR" altLang="en-US" dirty="0"/>
              <a:t> Liège : Georges </a:t>
            </a:r>
            <a:r>
              <a:rPr lang="fr-FR" altLang="en-US" dirty="0" err="1"/>
              <a:t>Thone</a:t>
            </a:r>
            <a:r>
              <a:rPr lang="fr-FR" altLang="en-US" dirty="0"/>
              <a:t>, 1955, p. 73-91</a:t>
            </a:r>
            <a:r>
              <a:rPr lang="fr-FR" altLang="en-US" dirty="0" smtClean="0"/>
              <a:t>.</a:t>
            </a:r>
          </a:p>
          <a:p>
            <a:pPr marL="114300">
              <a:spcBef>
                <a:spcPct val="0"/>
              </a:spcBef>
            </a:pPr>
            <a:endParaRPr lang="fr-FR" dirty="0"/>
          </a:p>
          <a:p>
            <a:pPr marL="114300">
              <a:spcBef>
                <a:spcPct val="0"/>
              </a:spcBef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738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Communication dans un colloque : exemple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spcBef>
                <a:spcPct val="50000"/>
              </a:spcBef>
            </a:pPr>
            <a:r>
              <a:rPr lang="fr-BE" altLang="en-US" u="sng" dirty="0"/>
              <a:t>Norme AMS</a:t>
            </a:r>
            <a:r>
              <a:rPr lang="fr-BE" altLang="en-US" dirty="0"/>
              <a:t> :</a:t>
            </a:r>
          </a:p>
          <a:p>
            <a:pPr marL="85725">
              <a:spcBef>
                <a:spcPct val="0"/>
              </a:spcBef>
            </a:pPr>
            <a:r>
              <a:rPr lang="fr-FR" altLang="en-US" dirty="0" smtClean="0"/>
              <a:t>Prénom Nom de l'auteur, </a:t>
            </a:r>
            <a:r>
              <a:rPr lang="fr-FR" altLang="en-US" i="1" dirty="0" smtClean="0"/>
              <a:t>Titre de la communication</a:t>
            </a:r>
            <a:r>
              <a:rPr lang="fr-FR" altLang="en-US" dirty="0" smtClean="0"/>
              <a:t>, Titre du colloque (lieu, date du colloque) (Éditeur scientifique, éd.), éditeur, ville d'édition, année d'édition, première-dernière pages.</a:t>
            </a:r>
          </a:p>
          <a:p>
            <a:pPr marL="85725">
              <a:spcBef>
                <a:spcPct val="0"/>
              </a:spcBef>
            </a:pPr>
            <a:endParaRPr lang="fr-FR" altLang="en-US" dirty="0"/>
          </a:p>
          <a:p>
            <a:pPr marL="609600" indent="-609600">
              <a:spcBef>
                <a:spcPct val="50000"/>
              </a:spcBef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85725">
              <a:spcBef>
                <a:spcPct val="0"/>
              </a:spcBef>
            </a:pPr>
            <a:r>
              <a:rPr lang="fr-FR" altLang="en-US" dirty="0"/>
              <a:t>D. Van Dantzig, </a:t>
            </a:r>
            <a:r>
              <a:rPr lang="fr-FR" altLang="en-US" i="1" dirty="0"/>
              <a:t>Sur les ensembles de confiance généraux et les méthodes dites non paramétriques</a:t>
            </a:r>
            <a:r>
              <a:rPr lang="fr-FR" altLang="en-US" dirty="0"/>
              <a:t>, Colloque sur l'analyse statistique (Bruxelles, 15-17 décembre 1954) (Centre Belge de Recherches Mathématiques, éd.), Georges </a:t>
            </a:r>
            <a:r>
              <a:rPr lang="fr-FR" altLang="en-US" dirty="0" err="1"/>
              <a:t>Thone</a:t>
            </a:r>
            <a:r>
              <a:rPr lang="fr-FR" altLang="en-US" dirty="0"/>
              <a:t>, Liège, 1955, p. 73-91.</a:t>
            </a:r>
          </a:p>
          <a:p>
            <a:pPr marL="114300">
              <a:spcBef>
                <a:spcPct val="0"/>
              </a:spcBef>
            </a:pPr>
            <a:endParaRPr lang="fr-FR" dirty="0"/>
          </a:p>
          <a:p>
            <a:pPr marL="114300">
              <a:spcBef>
                <a:spcPct val="0"/>
              </a:spcBef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29706-12B3-8F4C-9CA9-063F8C6A2AC6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16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3993</TotalTime>
  <Words>537</Words>
  <Application>Microsoft Office PowerPoint</Application>
  <PresentationFormat>Affichage à l'écran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Lucida Grande</vt:lpstr>
      <vt:lpstr>Source Sans Pro</vt:lpstr>
      <vt:lpstr>Thème Office</vt:lpstr>
      <vt:lpstr>Techniques de documentation et de communication</vt:lpstr>
      <vt:lpstr>Rédaction des références bibliographiques</vt:lpstr>
      <vt:lpstr>Actes de colloque</vt:lpstr>
      <vt:lpstr>Actes  de colloque : exemple</vt:lpstr>
      <vt:lpstr>Actes de colloque : exemple</vt:lpstr>
      <vt:lpstr>Communication dans un colloque</vt:lpstr>
      <vt:lpstr>Communication dans un colloque : exemple</vt:lpstr>
      <vt:lpstr>Communication dans un colloque : exemple</vt:lpstr>
      <vt:lpstr>Communication dans un colloque : exemple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Minon</dc:creator>
  <cp:lastModifiedBy>Fabienne Prosmans</cp:lastModifiedBy>
  <cp:revision>489</cp:revision>
  <cp:lastPrinted>2019-06-06T11:51:45Z</cp:lastPrinted>
  <dcterms:created xsi:type="dcterms:W3CDTF">2018-04-18T15:28:21Z</dcterms:created>
  <dcterms:modified xsi:type="dcterms:W3CDTF">2019-08-01T08:28:55Z</dcterms:modified>
</cp:coreProperties>
</file>