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E6E6E6"/>
    <a:srgbClr val="5FA4B0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8" y="84"/>
      </p:cViewPr>
      <p:guideLst>
        <p:guide orient="horz" pos="274"/>
        <p:guide orient="horz" pos="550"/>
        <p:guide orient="horz" pos="218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C33F-3103-4DA4-B71B-4B21A654680E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E351-B1A4-49FD-8F1B-4B8EF9A05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" y="0"/>
            <a:ext cx="9145909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909608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926542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5001204"/>
            <a:ext cx="7772400" cy="796567"/>
          </a:xfrm>
        </p:spPr>
        <p:txBody>
          <a:bodyPr>
            <a:normAutofit fontScale="90000"/>
          </a:bodyPr>
          <a:lstStyle/>
          <a:p>
            <a:r>
              <a:rPr lang="fr-BE" dirty="0"/>
              <a:t>Techniques de </a:t>
            </a:r>
            <a:r>
              <a:rPr lang="fr-BE" dirty="0" smtClean="0"/>
              <a:t>documentation</a:t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de </a:t>
            </a:r>
            <a:r>
              <a:rPr lang="fr-BE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Rédaction</a:t>
            </a:r>
            <a:r>
              <a:rPr lang="en-US" dirty="0" smtClean="0"/>
              <a:t> des </a:t>
            </a:r>
            <a:r>
              <a:rPr lang="en-US" dirty="0" err="1" smtClean="0"/>
              <a:t>références</a:t>
            </a:r>
            <a:r>
              <a:rPr lang="en-US" dirty="0" smtClean="0"/>
              <a:t> </a:t>
            </a:r>
            <a:r>
              <a:rPr lang="en-US" dirty="0" err="1" smtClean="0"/>
              <a:t>bibliographiques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810953" y="3429000"/>
            <a:ext cx="5522094" cy="552855"/>
          </a:xfrm>
        </p:spPr>
        <p:txBody>
          <a:bodyPr/>
          <a:lstStyle/>
          <a:p>
            <a:r>
              <a:rPr lang="fr-BE" altLang="en-US" dirty="0"/>
              <a:t>Article d’un périodique sous format papier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Article d’un périodique sous format papier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Titre de l'article. </a:t>
            </a:r>
            <a:r>
              <a:rPr lang="fr-FR" altLang="en-US" i="1" dirty="0"/>
              <a:t>Titre de la revue</a:t>
            </a:r>
            <a:r>
              <a:rPr lang="fr-FR" altLang="en-US" dirty="0"/>
              <a:t> (ou son </a:t>
            </a:r>
            <a:r>
              <a:rPr lang="fr-FR" altLang="en-US" i="1" dirty="0"/>
              <a:t>abréviation conventionnelle</a:t>
            </a:r>
            <a:r>
              <a:rPr lang="fr-FR" altLang="en-US" dirty="0"/>
              <a:t>). Année, volume (n° du fascicule), première-dernière pages</a:t>
            </a:r>
            <a:r>
              <a:rPr lang="fr-FR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fr-FR" altLang="en-US" dirty="0"/>
          </a:p>
          <a:p>
            <a:pPr marL="114300">
              <a:spcBef>
                <a:spcPct val="0"/>
              </a:spcBef>
            </a:pPr>
            <a:endParaRPr lang="fr-FR" altLang="en-US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l'article</a:t>
            </a:r>
            <a:r>
              <a:rPr lang="fr-FR" altLang="en-US" dirty="0"/>
              <a:t>, Titre de la revue (ou son abréviation conventionnelle) </a:t>
            </a:r>
            <a:r>
              <a:rPr lang="fr-FR" altLang="en-US" b="1" dirty="0"/>
              <a:t>volume</a:t>
            </a:r>
            <a:r>
              <a:rPr lang="fr-FR" altLang="en-US" dirty="0"/>
              <a:t> (année), n° du fascicule, première-dernière pages.</a:t>
            </a:r>
          </a:p>
          <a:p>
            <a:pPr marL="114300">
              <a:spcBef>
                <a:spcPct val="0"/>
              </a:spcBef>
            </a:pPr>
            <a:endParaRPr lang="fr-FR" altLang="en-US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9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d’un </a:t>
            </a:r>
            <a:r>
              <a:rPr lang="en-US" dirty="0" err="1"/>
              <a:t>périodique</a:t>
            </a:r>
            <a:r>
              <a:rPr lang="en-US" dirty="0"/>
              <a:t> : </a:t>
            </a:r>
            <a:r>
              <a:rPr lang="en-US" dirty="0" err="1"/>
              <a:t>exemple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6" y="1460500"/>
            <a:ext cx="3219147" cy="4754563"/>
          </a:xfrm>
          <a:ln>
            <a:solidFill>
              <a:schemeClr val="tx1"/>
            </a:solidFill>
          </a:ln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749" y="1460500"/>
            <a:ext cx="3315501" cy="47545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9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Article d’un périodique : exemple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Titre de l'article. </a:t>
            </a:r>
            <a:r>
              <a:rPr lang="fr-FR" altLang="en-US" i="1" dirty="0"/>
              <a:t>Titre de la revue</a:t>
            </a:r>
            <a:r>
              <a:rPr lang="fr-FR" altLang="en-US" dirty="0"/>
              <a:t> (ou son </a:t>
            </a:r>
            <a:r>
              <a:rPr lang="fr-FR" altLang="en-US" i="1" dirty="0"/>
              <a:t>abréviation conventionnelle</a:t>
            </a:r>
            <a:r>
              <a:rPr lang="fr-FR" altLang="en-US" dirty="0"/>
              <a:t>). Année, volume (n° du fascicule), première-dernière pages.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KRAUSSHAR, R. S. et J. RYAN. </a:t>
            </a:r>
            <a:r>
              <a:rPr lang="fr-FR" altLang="en-US" dirty="0" err="1"/>
              <a:t>Some</a:t>
            </a:r>
            <a:r>
              <a:rPr lang="fr-FR" altLang="en-US" dirty="0"/>
              <a:t> </a:t>
            </a:r>
            <a:r>
              <a:rPr lang="fr-FR" altLang="en-US" dirty="0" err="1"/>
              <a:t>conformally</a:t>
            </a:r>
            <a:r>
              <a:rPr lang="fr-FR" altLang="en-US" dirty="0"/>
              <a:t> flat spin manifolds, Dirac </a:t>
            </a:r>
            <a:r>
              <a:rPr lang="fr-FR" altLang="en-US" dirty="0" err="1"/>
              <a:t>operators</a:t>
            </a:r>
            <a:r>
              <a:rPr lang="fr-FR" altLang="en-US" dirty="0"/>
              <a:t> and </a:t>
            </a:r>
            <a:r>
              <a:rPr lang="fr-FR" altLang="en-US" dirty="0" err="1"/>
              <a:t>automorphic</a:t>
            </a:r>
            <a:r>
              <a:rPr lang="fr-FR" altLang="en-US" dirty="0"/>
              <a:t> </a:t>
            </a:r>
            <a:r>
              <a:rPr lang="fr-FR" altLang="en-US" dirty="0" err="1"/>
              <a:t>forms</a:t>
            </a:r>
            <a:r>
              <a:rPr lang="fr-FR" altLang="en-US" dirty="0"/>
              <a:t>. </a:t>
            </a:r>
            <a:r>
              <a:rPr lang="fr-FR" altLang="en-US" i="1" dirty="0"/>
              <a:t>Journal of </a:t>
            </a:r>
            <a:r>
              <a:rPr lang="fr-FR" altLang="en-US" i="1" dirty="0" err="1"/>
              <a:t>Mathematical</a:t>
            </a:r>
            <a:r>
              <a:rPr lang="fr-FR" altLang="en-US" i="1" dirty="0"/>
              <a:t> </a:t>
            </a:r>
            <a:r>
              <a:rPr lang="fr-FR" altLang="en-US" i="1" dirty="0" err="1"/>
              <a:t>Analysis</a:t>
            </a:r>
            <a:r>
              <a:rPr lang="fr-FR" altLang="en-US" i="1" dirty="0"/>
              <a:t> and Applications</a:t>
            </a:r>
            <a:r>
              <a:rPr lang="fr-FR" altLang="en-US" dirty="0"/>
              <a:t>. 2007, 325(1), p. 359-376</a:t>
            </a:r>
            <a:r>
              <a:rPr lang="fr-FR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fr-FR" altLang="en-US" dirty="0"/>
          </a:p>
          <a:p>
            <a:pPr marL="609600" indent="-609600">
              <a:spcBef>
                <a:spcPct val="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85725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l'article</a:t>
            </a:r>
            <a:r>
              <a:rPr lang="fr-FR" altLang="en-US" dirty="0"/>
              <a:t>, Titre de la revue (ou son abréviation conventionnelle) </a:t>
            </a:r>
            <a:r>
              <a:rPr lang="fr-FR" altLang="en-US" b="1" dirty="0"/>
              <a:t>volume</a:t>
            </a:r>
            <a:r>
              <a:rPr lang="fr-FR" altLang="en-US" dirty="0"/>
              <a:t> (année), n° du fascicule, première-dernière pages.</a:t>
            </a:r>
          </a:p>
          <a:p>
            <a:pPr marL="609600" indent="-609600">
              <a:spcBef>
                <a:spcPct val="7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85725">
              <a:spcBef>
                <a:spcPct val="0"/>
              </a:spcBef>
            </a:pPr>
            <a:r>
              <a:rPr lang="fr-FR" altLang="en-US" dirty="0"/>
              <a:t>R. S. </a:t>
            </a:r>
            <a:r>
              <a:rPr lang="fr-FR" altLang="en-US" dirty="0" err="1"/>
              <a:t>Krau</a:t>
            </a:r>
            <a:r>
              <a:rPr lang="en-US" altLang="en-US" dirty="0">
                <a:cs typeface="Arial" panose="020B0604020202020204" pitchFamily="34" charset="0"/>
              </a:rPr>
              <a:t>ß</a:t>
            </a:r>
            <a:r>
              <a:rPr lang="fr-FR" altLang="en-US" dirty="0" err="1"/>
              <a:t>har</a:t>
            </a:r>
            <a:r>
              <a:rPr lang="fr-FR" altLang="en-US" dirty="0"/>
              <a:t> et J. Ryan, </a:t>
            </a:r>
            <a:r>
              <a:rPr lang="fr-FR" altLang="en-US" i="1" dirty="0" err="1"/>
              <a:t>Some</a:t>
            </a:r>
            <a:r>
              <a:rPr lang="fr-FR" altLang="en-US" i="1" dirty="0"/>
              <a:t> </a:t>
            </a:r>
            <a:r>
              <a:rPr lang="fr-FR" altLang="en-US" i="1" dirty="0" err="1"/>
              <a:t>conformally</a:t>
            </a:r>
            <a:r>
              <a:rPr lang="fr-FR" altLang="en-US" i="1" dirty="0"/>
              <a:t> flat spin manifolds, Dirac </a:t>
            </a:r>
            <a:r>
              <a:rPr lang="fr-FR" altLang="en-US" i="1" dirty="0" err="1"/>
              <a:t>operators</a:t>
            </a:r>
            <a:r>
              <a:rPr lang="fr-FR" altLang="en-US" i="1" dirty="0"/>
              <a:t> and </a:t>
            </a:r>
            <a:r>
              <a:rPr lang="fr-FR" altLang="en-US" i="1" dirty="0" err="1"/>
              <a:t>automorphic</a:t>
            </a:r>
            <a:r>
              <a:rPr lang="fr-FR" altLang="en-US" i="1" dirty="0"/>
              <a:t> </a:t>
            </a:r>
            <a:r>
              <a:rPr lang="fr-FR" altLang="en-US" i="1" dirty="0" err="1"/>
              <a:t>forms</a:t>
            </a:r>
            <a:r>
              <a:rPr lang="fr-FR" altLang="en-US" dirty="0"/>
              <a:t>, Journal of </a:t>
            </a:r>
            <a:r>
              <a:rPr lang="fr-FR" altLang="en-US" dirty="0" err="1"/>
              <a:t>Mathematical</a:t>
            </a:r>
            <a:r>
              <a:rPr lang="fr-FR" altLang="en-US" dirty="0"/>
              <a:t> </a:t>
            </a:r>
            <a:r>
              <a:rPr lang="fr-FR" altLang="en-US" dirty="0" err="1"/>
              <a:t>Analysis</a:t>
            </a:r>
            <a:r>
              <a:rPr lang="fr-FR" altLang="en-US" dirty="0"/>
              <a:t> and Applications </a:t>
            </a:r>
            <a:r>
              <a:rPr lang="fr-FR" altLang="en-US" b="1" dirty="0"/>
              <a:t>325</a:t>
            </a:r>
            <a:r>
              <a:rPr lang="fr-FR" altLang="en-US" dirty="0"/>
              <a:t> (2007), n° 1, 359-376</a:t>
            </a:r>
            <a:r>
              <a:rPr lang="fr-FR" altLang="en-US" dirty="0" smtClean="0"/>
              <a:t>.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3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257</Words>
  <Application>Microsoft Office PowerPoint</Application>
  <PresentationFormat>Affichage à l'écran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Source Sans Pro</vt:lpstr>
      <vt:lpstr>Thème Office</vt:lpstr>
      <vt:lpstr>Techniques de documentation et de communication</vt:lpstr>
      <vt:lpstr>Rédaction des références bibliographiques</vt:lpstr>
      <vt:lpstr>Article d’un périodique sous format papier</vt:lpstr>
      <vt:lpstr>Article d’un périodique : exemple</vt:lpstr>
      <vt:lpstr>Article d’un périodique : exemple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484</cp:revision>
  <cp:lastPrinted>2019-06-06T11:51:45Z</cp:lastPrinted>
  <dcterms:created xsi:type="dcterms:W3CDTF">2018-04-18T15:28:21Z</dcterms:created>
  <dcterms:modified xsi:type="dcterms:W3CDTF">2019-07-31T14:24:57Z</dcterms:modified>
</cp:coreProperties>
</file>