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64" r:id="rId5"/>
    <p:sldId id="268" r:id="rId6"/>
    <p:sldId id="269" r:id="rId7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9068" autoAdjust="0"/>
  </p:normalViewPr>
  <p:slideViewPr>
    <p:cSldViewPr snapToGrid="0" snapToObjects="1">
      <p:cViewPr varScale="1">
        <p:scale>
          <a:sx n="100" d="100"/>
          <a:sy n="100" d="100"/>
        </p:scale>
        <p:origin x="1320" y="84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25/09/2019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25/09/2019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25/09/2019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25/09/2019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25/09/2019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25/09/2019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25/09/2019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Rédaction</a:t>
            </a:r>
            <a:r>
              <a:rPr lang="en-US" dirty="0" smtClean="0"/>
              <a:t> des </a:t>
            </a:r>
            <a:r>
              <a:rPr lang="en-US" dirty="0" err="1" smtClean="0"/>
              <a:t>références</a:t>
            </a:r>
            <a:r>
              <a:rPr lang="en-US" dirty="0" smtClean="0"/>
              <a:t> </a:t>
            </a:r>
            <a:r>
              <a:rPr lang="en-US" dirty="0" err="1" smtClean="0"/>
              <a:t>bibliographiques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810953" y="3429000"/>
            <a:ext cx="5522094" cy="552855"/>
          </a:xfrm>
        </p:spPr>
        <p:txBody>
          <a:bodyPr/>
          <a:lstStyle/>
          <a:p>
            <a:r>
              <a:rPr lang="fr-BE" altLang="en-US" dirty="0" smtClean="0"/>
              <a:t>Documents électroniques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Documents électroniques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altLang="en-US" dirty="0"/>
              <a:t>Les références bibliographiques des documents électroniques suivent les mêmes règles que les documents imprimés</a:t>
            </a:r>
            <a:r>
              <a:rPr lang="fr-FR" altLang="en-US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endParaRPr lang="fr-FR" altLang="en-US" dirty="0"/>
          </a:p>
          <a:p>
            <a:pPr>
              <a:spcBef>
                <a:spcPct val="50000"/>
              </a:spcBef>
            </a:pPr>
            <a:r>
              <a:rPr lang="fr-FR" altLang="en-US" dirty="0"/>
              <a:t>On ajoute simplement à la fin (avant l'ISBN pour la norme ISO) l'URL et la date de consultation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846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E-book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>
              <a:lnSpc>
                <a:spcPct val="90000"/>
              </a:lnSpc>
              <a:spcBef>
                <a:spcPct val="0"/>
              </a:spcBef>
            </a:pPr>
            <a:r>
              <a:rPr lang="fr-BE" altLang="en-US" dirty="0"/>
              <a:t>MITTAG-LEFFLER, G. </a:t>
            </a:r>
            <a:r>
              <a:rPr lang="fr-BE" altLang="en-US" i="1" dirty="0"/>
              <a:t>Niels Henrik Abel</a:t>
            </a:r>
            <a:r>
              <a:rPr lang="fr-BE" altLang="en-US" dirty="0"/>
              <a:t>. Paris : La revue du mois, 1907. 48 p. </a:t>
            </a:r>
            <a:r>
              <a:rPr lang="fr-FR" altLang="en-US" dirty="0"/>
              <a:t>Disponible via </a:t>
            </a:r>
            <a:r>
              <a:rPr lang="fr-FR" altLang="en-US" dirty="0" smtClean="0"/>
              <a:t>l'URL </a:t>
            </a:r>
            <a:r>
              <a:rPr lang="fr-FR" altLang="en-US" b="1" dirty="0" smtClean="0">
                <a:latin typeface="Courier New" panose="02070309020205020404" pitchFamily="49" charset="0"/>
              </a:rPr>
              <a:t>&lt;https</a:t>
            </a:r>
            <a:r>
              <a:rPr lang="fr-FR" altLang="en-US" b="1" dirty="0">
                <a:latin typeface="Courier New" panose="02070309020205020404" pitchFamily="49" charset="0"/>
              </a:rPr>
              <a:t>://</a:t>
            </a:r>
            <a:r>
              <a:rPr lang="fr-FR" altLang="en-US" b="1" dirty="0" smtClean="0">
                <a:latin typeface="Courier New" panose="02070309020205020404" pitchFamily="49" charset="0"/>
              </a:rPr>
              <a:t>projecteuclid.org/euclid.chmm</a:t>
            </a:r>
          </a:p>
          <a:p>
            <a:pPr marL="114300">
              <a:lnSpc>
                <a:spcPct val="90000"/>
              </a:lnSpc>
              <a:spcBef>
                <a:spcPct val="0"/>
              </a:spcBef>
            </a:pPr>
            <a:r>
              <a:rPr lang="fr-FR" altLang="en-US" b="1" dirty="0" smtClean="0">
                <a:latin typeface="Courier New" panose="02070309020205020404" pitchFamily="49" charset="0"/>
              </a:rPr>
              <a:t>/1263311867</a:t>
            </a:r>
            <a:r>
              <a:rPr lang="fr-FR" altLang="en-US" b="1" dirty="0">
                <a:latin typeface="Courier New" panose="02070309020205020404" pitchFamily="49" charset="0"/>
              </a:rPr>
              <a:t>&gt;</a:t>
            </a:r>
            <a:r>
              <a:rPr lang="fr-FR" altLang="en-US" dirty="0"/>
              <a:t> (consulté le 30 janvier 2018</a:t>
            </a:r>
            <a:r>
              <a:rPr lang="fr-FR" altLang="en-US" dirty="0" smtClean="0"/>
              <a:t>).</a:t>
            </a:r>
          </a:p>
          <a:p>
            <a:pPr marL="114300">
              <a:lnSpc>
                <a:spcPct val="90000"/>
              </a:lnSpc>
              <a:spcBef>
                <a:spcPct val="0"/>
              </a:spcBef>
            </a:pPr>
            <a:endParaRPr lang="fr-FR" altLang="en-US" dirty="0"/>
          </a:p>
          <a:p>
            <a:pPr>
              <a:lnSpc>
                <a:spcPct val="90000"/>
              </a:lnSpc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>
              <a:lnSpc>
                <a:spcPct val="90000"/>
              </a:lnSpc>
              <a:spcBef>
                <a:spcPct val="0"/>
              </a:spcBef>
            </a:pPr>
            <a:r>
              <a:rPr lang="fr-FR" altLang="en-US" dirty="0"/>
              <a:t>G. </a:t>
            </a:r>
            <a:r>
              <a:rPr lang="fr-FR" altLang="en-US" dirty="0" err="1"/>
              <a:t>Mittag-Leffler</a:t>
            </a:r>
            <a:r>
              <a:rPr lang="fr-FR" altLang="en-US" dirty="0"/>
              <a:t>, </a:t>
            </a:r>
            <a:r>
              <a:rPr lang="fr-BE" altLang="en-US" i="1" dirty="0"/>
              <a:t>Niels Henrik Abel</a:t>
            </a:r>
            <a:r>
              <a:rPr lang="fr-FR" altLang="en-US" dirty="0"/>
              <a:t>, La revue du mois, Paris, 1907, disponible via l'URL </a:t>
            </a:r>
            <a:r>
              <a:rPr lang="fr-FR" altLang="en-US" b="1" dirty="0">
                <a:latin typeface="Courier New" panose="02070309020205020404" pitchFamily="49" charset="0"/>
              </a:rPr>
              <a:t>&lt;https://projecteuclid.org/euclid.chmm</a:t>
            </a:r>
            <a:r>
              <a:rPr lang="fr-FR" altLang="en-US" b="1" dirty="0" smtClean="0">
                <a:latin typeface="Courier New" panose="02070309020205020404" pitchFamily="49" charset="0"/>
              </a:rPr>
              <a:t>/</a:t>
            </a:r>
          </a:p>
          <a:p>
            <a:pPr marL="114300">
              <a:lnSpc>
                <a:spcPct val="90000"/>
              </a:lnSpc>
              <a:spcBef>
                <a:spcPct val="0"/>
              </a:spcBef>
            </a:pPr>
            <a:r>
              <a:rPr lang="fr-FR" altLang="en-US" b="1" dirty="0" smtClean="0">
                <a:latin typeface="Courier New" panose="02070309020205020404" pitchFamily="49" charset="0"/>
              </a:rPr>
              <a:t>1263311867</a:t>
            </a:r>
            <a:r>
              <a:rPr lang="fr-FR" altLang="en-US" b="1" dirty="0">
                <a:latin typeface="Courier New" panose="02070309020205020404" pitchFamily="49" charset="0"/>
              </a:rPr>
              <a:t>&gt;</a:t>
            </a:r>
            <a:r>
              <a:rPr lang="fr-FR" altLang="en-US" dirty="0"/>
              <a:t>, consulté le 30 janvier 2018.</a:t>
            </a:r>
            <a:endParaRPr lang="fr-FR" alt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86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Article d’un périodique électronique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BE" altLang="en-US" u="sng" dirty="0"/>
              <a:t>Norme ISO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LAMPRET, Vito. </a:t>
            </a:r>
            <a:r>
              <a:rPr lang="fr-FR" altLang="en-US" dirty="0" err="1"/>
              <a:t>Estimating</a:t>
            </a:r>
            <a:r>
              <a:rPr lang="fr-FR" altLang="en-US" dirty="0"/>
              <a:t> the </a:t>
            </a:r>
            <a:r>
              <a:rPr lang="fr-FR" altLang="en-US" dirty="0" err="1"/>
              <a:t>sequence</a:t>
            </a:r>
            <a:r>
              <a:rPr lang="fr-FR" altLang="en-US" dirty="0"/>
              <a:t> of real binomial coefficients. </a:t>
            </a:r>
            <a:r>
              <a:rPr lang="fr-FR" altLang="en-US" i="1" dirty="0"/>
              <a:t>Journal of </a:t>
            </a:r>
            <a:r>
              <a:rPr lang="fr-FR" altLang="en-US" i="1" dirty="0" err="1"/>
              <a:t>Inequalities</a:t>
            </a:r>
            <a:r>
              <a:rPr lang="fr-FR" altLang="en-US" i="1" dirty="0"/>
              <a:t> in Pure and </a:t>
            </a:r>
            <a:r>
              <a:rPr lang="fr-FR" altLang="en-US" i="1" dirty="0" err="1"/>
              <a:t>Applied</a:t>
            </a:r>
            <a:r>
              <a:rPr lang="fr-FR" altLang="en-US" i="1" dirty="0"/>
              <a:t> </a:t>
            </a:r>
            <a:r>
              <a:rPr lang="fr-FR" altLang="en-US" i="1" dirty="0" err="1"/>
              <a:t>Mathematics</a:t>
            </a:r>
            <a:r>
              <a:rPr lang="fr-FR" altLang="en-US" dirty="0"/>
              <a:t>. 2006, 7(5), Art. 166. Disponible via l'URL </a:t>
            </a:r>
            <a:r>
              <a:rPr lang="fr-FR" altLang="en-US" b="1" dirty="0">
                <a:latin typeface="Courier New" panose="02070309020205020404" pitchFamily="49" charset="0"/>
              </a:rPr>
              <a:t>&lt;http://</a:t>
            </a:r>
            <a:r>
              <a:rPr lang="fr-FR" altLang="en-US" b="1" dirty="0" smtClean="0">
                <a:latin typeface="Courier New" panose="02070309020205020404" pitchFamily="49" charset="0"/>
              </a:rPr>
              <a:t>www.emis.de/journals/JIPAM/</a:t>
            </a:r>
          </a:p>
          <a:p>
            <a:pPr marL="114300">
              <a:spcBef>
                <a:spcPct val="0"/>
              </a:spcBef>
            </a:pPr>
            <a:r>
              <a:rPr lang="fr-FR" altLang="en-US" b="1" dirty="0" smtClean="0">
                <a:latin typeface="Courier New" panose="02070309020205020404" pitchFamily="49" charset="0"/>
              </a:rPr>
              <a:t>images/061_06_JIPAM/061_06_www.pdf</a:t>
            </a:r>
            <a:r>
              <a:rPr lang="fr-FR" altLang="en-US" b="1" dirty="0">
                <a:latin typeface="Courier New" panose="02070309020205020404" pitchFamily="49" charset="0"/>
              </a:rPr>
              <a:t>&gt;</a:t>
            </a:r>
            <a:r>
              <a:rPr lang="fr-FR" altLang="en-US" dirty="0"/>
              <a:t> (consulté le 5janvier 2007).</a:t>
            </a:r>
          </a:p>
          <a:p>
            <a:pPr>
              <a:spcBef>
                <a:spcPct val="50000"/>
              </a:spcBef>
            </a:pPr>
            <a:endParaRPr lang="fr-BE" altLang="en-US" u="sng" dirty="0"/>
          </a:p>
          <a:p>
            <a:pPr>
              <a:spcBef>
                <a:spcPct val="50000"/>
              </a:spcBef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BE" altLang="en-US" dirty="0"/>
              <a:t>Vito </a:t>
            </a:r>
            <a:r>
              <a:rPr lang="fr-BE" altLang="en-US" dirty="0" err="1"/>
              <a:t>Lampret</a:t>
            </a:r>
            <a:r>
              <a:rPr lang="fr-BE" altLang="en-US" dirty="0"/>
              <a:t>, </a:t>
            </a:r>
            <a:r>
              <a:rPr lang="fr-BE" altLang="en-US" i="1" dirty="0" err="1"/>
              <a:t>Estimating</a:t>
            </a:r>
            <a:r>
              <a:rPr lang="fr-BE" altLang="en-US" i="1" dirty="0"/>
              <a:t> the </a:t>
            </a:r>
            <a:r>
              <a:rPr lang="fr-BE" altLang="en-US" i="1" dirty="0" err="1"/>
              <a:t>sequence</a:t>
            </a:r>
            <a:r>
              <a:rPr lang="fr-BE" altLang="en-US" i="1" dirty="0"/>
              <a:t> of real binomial coefficients</a:t>
            </a:r>
            <a:r>
              <a:rPr lang="fr-BE" altLang="en-US" dirty="0"/>
              <a:t>, Journal of </a:t>
            </a:r>
            <a:r>
              <a:rPr lang="fr-BE" altLang="en-US" dirty="0" err="1"/>
              <a:t>Inequalities</a:t>
            </a:r>
            <a:r>
              <a:rPr lang="fr-BE" altLang="en-US" dirty="0"/>
              <a:t> in Pure and </a:t>
            </a:r>
            <a:r>
              <a:rPr lang="fr-BE" altLang="en-US" dirty="0" err="1"/>
              <a:t>Applied</a:t>
            </a:r>
            <a:r>
              <a:rPr lang="fr-BE" altLang="en-US" dirty="0"/>
              <a:t> </a:t>
            </a:r>
            <a:r>
              <a:rPr lang="fr-BE" altLang="en-US" dirty="0" err="1"/>
              <a:t>Mathematics</a:t>
            </a:r>
            <a:r>
              <a:rPr lang="fr-BE" altLang="en-US" dirty="0"/>
              <a:t> </a:t>
            </a:r>
            <a:r>
              <a:rPr lang="fr-BE" altLang="en-US" b="1" dirty="0"/>
              <a:t>7</a:t>
            </a:r>
            <a:r>
              <a:rPr lang="fr-BE" altLang="en-US" dirty="0"/>
              <a:t> (2006), n° 5, Art. 166, disponible via l'URL </a:t>
            </a:r>
            <a:r>
              <a:rPr lang="fr-BE" altLang="en-US" b="1" dirty="0">
                <a:latin typeface="Courier New" panose="02070309020205020404" pitchFamily="49" charset="0"/>
              </a:rPr>
              <a:t>&lt;http://</a:t>
            </a:r>
            <a:r>
              <a:rPr lang="fr-BE" altLang="en-US" b="1" dirty="0" smtClean="0">
                <a:latin typeface="Courier New" panose="02070309020205020404" pitchFamily="49" charset="0"/>
              </a:rPr>
              <a:t>www.emis.de/journals/JIPAM/</a:t>
            </a:r>
          </a:p>
          <a:p>
            <a:pPr marL="114300">
              <a:spcBef>
                <a:spcPct val="0"/>
              </a:spcBef>
            </a:pPr>
            <a:r>
              <a:rPr lang="fr-BE" altLang="en-US" b="1" dirty="0" smtClean="0">
                <a:latin typeface="Courier New" panose="02070309020205020404" pitchFamily="49" charset="0"/>
              </a:rPr>
              <a:t>images/061_06_JIPAM/061_06_www.pdf</a:t>
            </a:r>
            <a:r>
              <a:rPr lang="fr-BE" altLang="en-US" b="1" dirty="0">
                <a:latin typeface="Courier New" panose="02070309020205020404" pitchFamily="49" charset="0"/>
              </a:rPr>
              <a:t>&gt;</a:t>
            </a:r>
            <a:r>
              <a:rPr lang="fr-BE" altLang="en-US" dirty="0"/>
              <a:t>, consulté le 5 janvier 2007.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8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Ordre des références dans la bibliographie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BE" altLang="en-US" dirty="0"/>
              <a:t>Par ordre alphabétique de noms </a:t>
            </a:r>
            <a:r>
              <a:rPr lang="fr-BE" altLang="en-US" dirty="0" smtClean="0"/>
              <a:t>d’auteurs</a:t>
            </a:r>
          </a:p>
          <a:p>
            <a:pPr>
              <a:lnSpc>
                <a:spcPct val="90000"/>
              </a:lnSpc>
            </a:pPr>
            <a:endParaRPr lang="fr-BE" altLang="en-US" dirty="0"/>
          </a:p>
          <a:p>
            <a:pPr>
              <a:lnSpc>
                <a:spcPct val="90000"/>
              </a:lnSpc>
            </a:pPr>
            <a:r>
              <a:rPr lang="fr-BE" altLang="en-US" dirty="0"/>
              <a:t>Par ordre chronologique croissant pour les auteurs ayant écrit plusieurs </a:t>
            </a:r>
            <a:r>
              <a:rPr lang="fr-BE" altLang="en-US" dirty="0" smtClean="0"/>
              <a:t>ouvrages</a:t>
            </a:r>
          </a:p>
          <a:p>
            <a:pPr>
              <a:lnSpc>
                <a:spcPct val="90000"/>
              </a:lnSpc>
            </a:pPr>
            <a:endParaRPr lang="fr-BE" altLang="en-US" dirty="0"/>
          </a:p>
          <a:p>
            <a:pPr>
              <a:lnSpc>
                <a:spcPct val="90000"/>
              </a:lnSpc>
            </a:pPr>
            <a:r>
              <a:rPr lang="fr-BE" altLang="en-US" dirty="0"/>
              <a:t>Par ordre alphabétique des titres si plusieurs ouvrages sont  publiés la même année par le même </a:t>
            </a:r>
            <a:r>
              <a:rPr lang="fr-BE" altLang="en-US" dirty="0" smtClean="0"/>
              <a:t>auteur</a:t>
            </a:r>
          </a:p>
          <a:p>
            <a:pPr>
              <a:lnSpc>
                <a:spcPct val="90000"/>
              </a:lnSpc>
            </a:pPr>
            <a:endParaRPr lang="fr-BE" altLang="en-US" dirty="0"/>
          </a:p>
          <a:p>
            <a:pPr>
              <a:lnSpc>
                <a:spcPct val="90000"/>
              </a:lnSpc>
            </a:pPr>
            <a:r>
              <a:rPr lang="fr-BE" altLang="en-US" dirty="0"/>
              <a:t>Les documents anonymes sont cités à la fin de la bibliographie par ordre alphabétique des titres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68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4083</TotalTime>
  <Words>290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Lucida Grande</vt:lpstr>
      <vt:lpstr>Source Sans Pro</vt:lpstr>
      <vt:lpstr>Thème Office</vt:lpstr>
      <vt:lpstr>Techniques de documentation et de communication</vt:lpstr>
      <vt:lpstr>Rédaction des références bibliographiques</vt:lpstr>
      <vt:lpstr>Documents électroniques</vt:lpstr>
      <vt:lpstr>E-book : exemple</vt:lpstr>
      <vt:lpstr>Article d’un périodique électronique : exemple</vt:lpstr>
      <vt:lpstr>Ordre des références dans la bibliographie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497</cp:revision>
  <cp:lastPrinted>2019-06-06T11:51:45Z</cp:lastPrinted>
  <dcterms:created xsi:type="dcterms:W3CDTF">2018-04-18T15:28:21Z</dcterms:created>
  <dcterms:modified xsi:type="dcterms:W3CDTF">2019-09-25T11:26:05Z</dcterms:modified>
</cp:coreProperties>
</file>