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4">
          <p15:clr>
            <a:srgbClr val="A4A3A4"/>
          </p15:clr>
        </p15:guide>
        <p15:guide id="2" orient="horz" pos="550" userDrawn="1">
          <p15:clr>
            <a:srgbClr val="A4A3A4"/>
          </p15:clr>
        </p15:guide>
        <p15:guide id="3" orient="horz" pos="2183" userDrawn="1">
          <p15:clr>
            <a:srgbClr val="A4A3A4"/>
          </p15:clr>
        </p15:guide>
        <p15:guide id="4" pos="54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émy Lhoest" initials="RL" lastIdx="2" clrIdx="0">
    <p:extLst>
      <p:ext uri="{19B8F6BF-5375-455C-9EA6-DF929625EA0E}">
        <p15:presenceInfo xmlns:p15="http://schemas.microsoft.com/office/powerpoint/2012/main" userId="a40591063d5d846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A3B0"/>
    <a:srgbClr val="E6E6E6"/>
    <a:srgbClr val="5FA4B0"/>
    <a:srgbClr val="E8E2DE"/>
    <a:srgbClr val="4B8B8E"/>
    <a:srgbClr val="007182"/>
    <a:srgbClr val="0070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89068" autoAdjust="0"/>
  </p:normalViewPr>
  <p:slideViewPr>
    <p:cSldViewPr snapToGrid="0" snapToObjects="1">
      <p:cViewPr varScale="1">
        <p:scale>
          <a:sx n="100" d="100"/>
          <a:sy n="100" d="100"/>
        </p:scale>
        <p:origin x="1878" y="84"/>
      </p:cViewPr>
      <p:guideLst>
        <p:guide orient="horz" pos="274"/>
        <p:guide orient="horz" pos="550"/>
        <p:guide orient="horz" pos="2183"/>
        <p:guide pos="548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0" d="100"/>
          <a:sy n="70" d="100"/>
        </p:scale>
        <p:origin x="32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1C33F-3103-4DA4-B71B-4B21A654680E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9E351-B1A4-49FD-8F1B-4B8EF9A05C9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95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CA9BF-06F4-1B4F-871E-08BFB1D3CC5F}" type="datetimeFigureOut">
              <a:rPr lang="fr-FR" smtClean="0"/>
              <a:t>31/07/2019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EEF71-3952-194F-85CC-3FDA4381B3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5879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10" y="0"/>
            <a:ext cx="9145909" cy="6858000"/>
          </a:xfrm>
          <a:prstGeom prst="rect">
            <a:avLst/>
          </a:prstGeom>
        </p:spPr>
      </p:pic>
      <p:sp>
        <p:nvSpPr>
          <p:cNvPr id="11" name="Triangle rectangle 10"/>
          <p:cNvSpPr/>
          <p:nvPr userDrawn="1"/>
        </p:nvSpPr>
        <p:spPr>
          <a:xfrm rot="10800000" flipV="1">
            <a:off x="0" y="2258058"/>
            <a:ext cx="9144000" cy="4599941"/>
          </a:xfrm>
          <a:prstGeom prst="rtTriangle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7645" y="4572579"/>
            <a:ext cx="7772400" cy="796567"/>
          </a:xfrm>
        </p:spPr>
        <p:txBody>
          <a:bodyPr>
            <a:normAutofit/>
          </a:bodyPr>
          <a:lstStyle>
            <a:lvl1pPr algn="r">
              <a:defRPr sz="3200" b="1" i="0">
                <a:solidFill>
                  <a:srgbClr val="5FA3B0"/>
                </a:solidFill>
                <a:latin typeface="+mj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64043" y="5496030"/>
            <a:ext cx="7156002" cy="550475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+mj-lt"/>
                <a:ea typeface="Source Sans Pro" panose="020B0503030403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F1410E3-9082-4122-BD0F-717244A7CBE7}" type="datetime1">
              <a:rPr lang="fr-FR" smtClean="0"/>
              <a:pPr/>
              <a:t>31/07/2019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riangle rectangle 6"/>
          <p:cNvSpPr>
            <a:spLocks noChangeAspect="1"/>
          </p:cNvSpPr>
          <p:nvPr userDrawn="1"/>
        </p:nvSpPr>
        <p:spPr>
          <a:xfrm rot="10800000">
            <a:off x="3345882" y="0"/>
            <a:ext cx="5798118" cy="2909525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0" name="Triangle rectangle 9"/>
          <p:cNvSpPr/>
          <p:nvPr userDrawn="1"/>
        </p:nvSpPr>
        <p:spPr>
          <a:xfrm>
            <a:off x="0" y="4525194"/>
            <a:ext cx="4632534" cy="2332806"/>
          </a:xfrm>
          <a:prstGeom prst="rtTriangle">
            <a:avLst/>
          </a:prstGeom>
          <a:solidFill>
            <a:srgbClr val="00707F">
              <a:alpha val="7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4941" y="145774"/>
            <a:ext cx="2777548" cy="114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76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2840" y="2743200"/>
            <a:ext cx="3912217" cy="160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06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r 7"/>
          <p:cNvGrpSpPr/>
          <p:nvPr userDrawn="1"/>
        </p:nvGrpSpPr>
        <p:grpSpPr>
          <a:xfrm>
            <a:off x="0" y="3985324"/>
            <a:ext cx="9145410" cy="2872676"/>
            <a:chOff x="0" y="2271293"/>
            <a:chExt cx="9145410" cy="2872676"/>
          </a:xfrm>
        </p:grpSpPr>
        <p:sp>
          <p:nvSpPr>
            <p:cNvPr id="9" name="Triangle rectangle 26"/>
            <p:cNvSpPr/>
            <p:nvPr userDrawn="1"/>
          </p:nvSpPr>
          <p:spPr>
            <a:xfrm>
              <a:off x="0" y="2271293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70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0" name="Triangle rectangle 26"/>
            <p:cNvSpPr/>
            <p:nvPr userDrawn="1"/>
          </p:nvSpPr>
          <p:spPr>
            <a:xfrm flipH="1">
              <a:off x="3434225" y="2271762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5FA4B0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1" name="Triangle isocèle 10"/>
            <p:cNvSpPr/>
            <p:nvPr userDrawn="1"/>
          </p:nvSpPr>
          <p:spPr>
            <a:xfrm>
              <a:off x="3434225" y="4568825"/>
              <a:ext cx="2276960" cy="574676"/>
            </a:xfrm>
            <a:prstGeom prst="triangle">
              <a:avLst>
                <a:gd name="adj" fmla="val 49701"/>
              </a:avLst>
            </a:prstGeom>
            <a:solidFill>
              <a:srgbClr val="00707F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90BB4A46-2F4D-4FA2-ADD6-EE1C8641F306}" type="datetime1">
              <a:rPr lang="fr-FR" smtClean="0"/>
              <a:pPr/>
              <a:t>31/07/2019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825102" y="2653447"/>
            <a:ext cx="7493796" cy="567349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5FA3B0"/>
                </a:solidFill>
                <a:latin typeface="+mj-lt"/>
                <a:ea typeface="Source Sans Pro" panose="020B0503030403020204" pitchFamily="34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5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2012181" y="3429000"/>
            <a:ext cx="5119638" cy="552855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latin typeface="+mj-lt"/>
                <a:ea typeface="Source Sans Pro" panose="020B050303040302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400"/>
            </a:lvl4pPr>
            <a:lvl5pPr marL="1828800" indent="0" algn="ctr">
              <a:buNone/>
              <a:defRPr sz="2400"/>
            </a:lvl5pPr>
          </a:lstStyle>
          <a:p>
            <a:pPr lvl="0"/>
            <a:r>
              <a:rPr lang="fr-FR" dirty="0" smtClean="0"/>
              <a:t>Cliquez et modifier le texte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9118" y="288015"/>
            <a:ext cx="2142067" cy="87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597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fld id="{B6976F31-04EB-4FF6-A894-A4E78DEF918B}" type="datetime1">
              <a:rPr lang="fr-FR" smtClean="0"/>
              <a:pPr/>
              <a:t>31/07/2019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3192540" y="4716148"/>
            <a:ext cx="5622328" cy="567349"/>
          </a:xfrm>
        </p:spPr>
        <p:txBody>
          <a:bodyPr>
            <a:noAutofit/>
          </a:bodyPr>
          <a:lstStyle>
            <a:lvl1pPr algn="r">
              <a:defRPr sz="3200" b="1">
                <a:solidFill>
                  <a:srgbClr val="5FA4B0"/>
                </a:solidFill>
                <a:latin typeface="+mj-lt"/>
                <a:ea typeface="Source Sans Pro" panose="020B0503030403020204" pitchFamily="34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3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3192540" y="5362098"/>
            <a:ext cx="5622328" cy="486486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latin typeface="+mj-lt"/>
                <a:ea typeface="Source Sans Pro" panose="020B050303040302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400"/>
            </a:lvl4pPr>
            <a:lvl5pPr marL="1828800" indent="0" algn="ctr">
              <a:buNone/>
              <a:defRPr sz="2400"/>
            </a:lvl5pPr>
          </a:lstStyle>
          <a:p>
            <a:pPr lvl="0"/>
            <a:r>
              <a:rPr lang="fr-FR" dirty="0" smtClean="0"/>
              <a:t>Cliquez et modifier le texte</a:t>
            </a:r>
            <a:endParaRPr lang="fr-FR" dirty="0"/>
          </a:p>
        </p:txBody>
      </p:sp>
      <p:grpSp>
        <p:nvGrpSpPr>
          <p:cNvPr id="2" name="Grouper 1"/>
          <p:cNvGrpSpPr/>
          <p:nvPr userDrawn="1"/>
        </p:nvGrpSpPr>
        <p:grpSpPr>
          <a:xfrm>
            <a:off x="-5102" y="-5100"/>
            <a:ext cx="9149101" cy="5719283"/>
            <a:chOff x="-5102" y="-5100"/>
            <a:chExt cx="9149101" cy="5719283"/>
          </a:xfrm>
        </p:grpSpPr>
        <p:sp>
          <p:nvSpPr>
            <p:cNvPr id="15" name="Triangle isocèle 17"/>
            <p:cNvSpPr/>
            <p:nvPr userDrawn="1"/>
          </p:nvSpPr>
          <p:spPr>
            <a:xfrm rot="5400000">
              <a:off x="916003" y="-926205"/>
              <a:ext cx="5719283" cy="7561493"/>
            </a:xfrm>
            <a:custGeom>
              <a:avLst/>
              <a:gdLst>
                <a:gd name="connsiteX0" fmla="*/ 0 w 7610342"/>
                <a:gd name="connsiteY0" fmla="*/ 7556390 h 7556390"/>
                <a:gd name="connsiteX1" fmla="*/ 3805171 w 7610342"/>
                <a:gd name="connsiteY1" fmla="*/ 0 h 7556390"/>
                <a:gd name="connsiteX2" fmla="*/ 7610342 w 7610342"/>
                <a:gd name="connsiteY2" fmla="*/ 7556390 h 7556390"/>
                <a:gd name="connsiteX3" fmla="*/ 0 w 7610342"/>
                <a:gd name="connsiteY3" fmla="*/ 7556390 h 7556390"/>
                <a:gd name="connsiteX0" fmla="*/ 0 w 7610342"/>
                <a:gd name="connsiteY0" fmla="*/ 7556390 h 7556390"/>
                <a:gd name="connsiteX1" fmla="*/ 1886071 w 7610342"/>
                <a:gd name="connsiteY1" fmla="*/ 3807111 h 7556390"/>
                <a:gd name="connsiteX2" fmla="*/ 3805171 w 7610342"/>
                <a:gd name="connsiteY2" fmla="*/ 0 h 7556390"/>
                <a:gd name="connsiteX3" fmla="*/ 7610342 w 7610342"/>
                <a:gd name="connsiteY3" fmla="*/ 7556390 h 7556390"/>
                <a:gd name="connsiteX4" fmla="*/ 0 w 7610342"/>
                <a:gd name="connsiteY4" fmla="*/ 7556390 h 7556390"/>
                <a:gd name="connsiteX0" fmla="*/ 0 w 7610342"/>
                <a:gd name="connsiteY0" fmla="*/ 7556390 h 7561493"/>
                <a:gd name="connsiteX1" fmla="*/ 1886071 w 7610342"/>
                <a:gd name="connsiteY1" fmla="*/ 3807111 h 7561493"/>
                <a:gd name="connsiteX2" fmla="*/ 3805171 w 7610342"/>
                <a:gd name="connsiteY2" fmla="*/ 0 h 7561493"/>
                <a:gd name="connsiteX3" fmla="*/ 7610342 w 7610342"/>
                <a:gd name="connsiteY3" fmla="*/ 7556390 h 7561493"/>
                <a:gd name="connsiteX4" fmla="*/ 1884539 w 7610342"/>
                <a:gd name="connsiteY4" fmla="*/ 7561493 h 7561493"/>
                <a:gd name="connsiteX5" fmla="*/ 0 w 7610342"/>
                <a:gd name="connsiteY5" fmla="*/ 7556390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725803 w 5725803"/>
                <a:gd name="connsiteY3" fmla="*/ 7556390 h 7561493"/>
                <a:gd name="connsiteX4" fmla="*/ 0 w 5725803"/>
                <a:gd name="connsiteY4" fmla="*/ 7561493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725803 w 5725803"/>
                <a:gd name="connsiteY3" fmla="*/ 7556390 h 7561493"/>
                <a:gd name="connsiteX4" fmla="*/ 5150642 w 5725803"/>
                <a:gd name="connsiteY4" fmla="*/ 7560475 h 7561493"/>
                <a:gd name="connsiteX5" fmla="*/ 0 w 5725803"/>
                <a:gd name="connsiteY5" fmla="*/ 7561493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150642 w 5725803"/>
                <a:gd name="connsiteY3" fmla="*/ 6425259 h 7561493"/>
                <a:gd name="connsiteX4" fmla="*/ 5725803 w 5725803"/>
                <a:gd name="connsiteY4" fmla="*/ 7556390 h 7561493"/>
                <a:gd name="connsiteX5" fmla="*/ 5150642 w 5725803"/>
                <a:gd name="connsiteY5" fmla="*/ 7560475 h 7561493"/>
                <a:gd name="connsiteX6" fmla="*/ 0 w 5725803"/>
                <a:gd name="connsiteY6" fmla="*/ 7561493 h 7561493"/>
                <a:gd name="connsiteX0" fmla="*/ 0 w 5150642"/>
                <a:gd name="connsiteY0" fmla="*/ 7561493 h 7561493"/>
                <a:gd name="connsiteX1" fmla="*/ 1532 w 5150642"/>
                <a:gd name="connsiteY1" fmla="*/ 3807111 h 7561493"/>
                <a:gd name="connsiteX2" fmla="*/ 1920632 w 5150642"/>
                <a:gd name="connsiteY2" fmla="*/ 0 h 7561493"/>
                <a:gd name="connsiteX3" fmla="*/ 5150642 w 5150642"/>
                <a:gd name="connsiteY3" fmla="*/ 6425259 h 7561493"/>
                <a:gd name="connsiteX4" fmla="*/ 5150642 w 5150642"/>
                <a:gd name="connsiteY4" fmla="*/ 7560475 h 7561493"/>
                <a:gd name="connsiteX5" fmla="*/ 0 w 5150642"/>
                <a:gd name="connsiteY5" fmla="*/ 7561493 h 7561493"/>
                <a:gd name="connsiteX0" fmla="*/ 0 w 5719283"/>
                <a:gd name="connsiteY0" fmla="*/ 7561493 h 7561493"/>
                <a:gd name="connsiteX1" fmla="*/ 1532 w 5719283"/>
                <a:gd name="connsiteY1" fmla="*/ 3807111 h 7561493"/>
                <a:gd name="connsiteX2" fmla="*/ 1920632 w 5719283"/>
                <a:gd name="connsiteY2" fmla="*/ 0 h 7561493"/>
                <a:gd name="connsiteX3" fmla="*/ 5719283 w 5719283"/>
                <a:gd name="connsiteY3" fmla="*/ 7553153 h 7561493"/>
                <a:gd name="connsiteX4" fmla="*/ 5150642 w 5719283"/>
                <a:gd name="connsiteY4" fmla="*/ 7560475 h 7561493"/>
                <a:gd name="connsiteX5" fmla="*/ 0 w 5719283"/>
                <a:gd name="connsiteY5" fmla="*/ 7561493 h 7561493"/>
                <a:gd name="connsiteX0" fmla="*/ 0 w 5719283"/>
                <a:gd name="connsiteY0" fmla="*/ 7561493 h 7561493"/>
                <a:gd name="connsiteX1" fmla="*/ 1532 w 5719283"/>
                <a:gd name="connsiteY1" fmla="*/ 3807111 h 7561493"/>
                <a:gd name="connsiteX2" fmla="*/ 1920632 w 5719283"/>
                <a:gd name="connsiteY2" fmla="*/ 0 h 7561493"/>
                <a:gd name="connsiteX3" fmla="*/ 5719283 w 5719283"/>
                <a:gd name="connsiteY3" fmla="*/ 7553153 h 7561493"/>
                <a:gd name="connsiteX4" fmla="*/ 0 w 5719283"/>
                <a:gd name="connsiteY4" fmla="*/ 7561493 h 7561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9283" h="7561493">
                  <a:moveTo>
                    <a:pt x="0" y="7561493"/>
                  </a:moveTo>
                  <a:cubicBezTo>
                    <a:pt x="511" y="6310032"/>
                    <a:pt x="1021" y="5058572"/>
                    <a:pt x="1532" y="3807111"/>
                  </a:cubicBezTo>
                  <a:lnTo>
                    <a:pt x="1920632" y="0"/>
                  </a:lnTo>
                  <a:lnTo>
                    <a:pt x="5719283" y="7553153"/>
                  </a:lnTo>
                  <a:lnTo>
                    <a:pt x="0" y="7561493"/>
                  </a:lnTo>
                  <a:close/>
                </a:path>
              </a:pathLst>
            </a:custGeom>
            <a:solidFill>
              <a:srgbClr val="5FA4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6" name="Triangle isocèle 15"/>
            <p:cNvSpPr/>
            <p:nvPr userDrawn="1"/>
          </p:nvSpPr>
          <p:spPr>
            <a:xfrm rot="16200000" flipH="1">
              <a:off x="6187138" y="633785"/>
              <a:ext cx="2967379" cy="2946343"/>
            </a:xfrm>
            <a:prstGeom prst="triangle">
              <a:avLst/>
            </a:prstGeom>
            <a:solidFill>
              <a:srgbClr val="E6E6E6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6240" y="146951"/>
            <a:ext cx="1159933" cy="4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82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u avec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36580"/>
            <a:ext cx="8229600" cy="621546"/>
          </a:xfrm>
        </p:spPr>
        <p:txBody>
          <a:bodyPr>
            <a:noAutofit/>
          </a:bodyPr>
          <a:lstStyle>
            <a:lvl1pPr algn="l">
              <a:defRPr sz="3200" b="0" i="0" baseline="0">
                <a:solidFill>
                  <a:srgbClr val="5FA3B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04925"/>
            <a:ext cx="8229600" cy="4909608"/>
          </a:xfrm>
        </p:spPr>
        <p:txBody>
          <a:bodyPr/>
          <a:lstStyle>
            <a:lvl1pPr>
              <a:defRPr sz="2000" baseline="0">
                <a:latin typeface="Calibri" panose="020F0502020204030204" pitchFamily="34" charset="0"/>
                <a:ea typeface="Source Sans Pro" panose="020B0503030403020204" pitchFamily="34" charset="0"/>
              </a:defRPr>
            </a:lvl1pPr>
            <a:lvl2pPr>
              <a:defRPr sz="1800" baseline="0">
                <a:latin typeface="Calibri" panose="020F0502020204030204" pitchFamily="34" charset="0"/>
                <a:ea typeface="Source Sans Pro" panose="020B0503030403020204" pitchFamily="34" charset="0"/>
              </a:defRPr>
            </a:lvl2pPr>
            <a:lvl3pPr>
              <a:defRPr sz="1800">
                <a:latin typeface="Calibri" panose="020F0502020204030204" pitchFamily="34" charset="0"/>
                <a:ea typeface="Source Sans Pro" panose="020B0503030403020204" pitchFamily="34" charset="0"/>
              </a:defRPr>
            </a:lvl3pPr>
            <a:lvl4pPr>
              <a:defRPr sz="1800">
                <a:latin typeface="Calibri" panose="020F0502020204030204" pitchFamily="34" charset="0"/>
                <a:ea typeface="Source Sans Pro" panose="020B0503030403020204" pitchFamily="34" charset="0"/>
              </a:defRPr>
            </a:lvl4pPr>
            <a:lvl5pPr>
              <a:defRPr sz="1800">
                <a:latin typeface="Calibri" panose="020F050202020403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fld id="{29839FE2-28E2-4E9B-8467-FDF9C652D8BA}" type="datetime1">
              <a:rPr lang="fr-FR" smtClean="0"/>
              <a:pPr/>
              <a:t>31/07/2019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 descr="uLIEGE_DroitSciencesPoCrimino_Logo_U_RVB@2x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9574" y="92259"/>
            <a:ext cx="49699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17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u sans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36580"/>
            <a:ext cx="8229600" cy="621546"/>
          </a:xfrm>
        </p:spPr>
        <p:txBody>
          <a:bodyPr>
            <a:noAutofit/>
          </a:bodyPr>
          <a:lstStyle>
            <a:lvl1pPr algn="l">
              <a:defRPr sz="3200" b="0" i="0" baseline="0">
                <a:solidFill>
                  <a:srgbClr val="5FA3B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304925"/>
            <a:ext cx="8229600" cy="4926542"/>
          </a:xfrm>
        </p:spPr>
        <p:txBody>
          <a:bodyPr/>
          <a:lstStyle>
            <a:lvl1pPr marL="0" indent="0">
              <a:buNone/>
              <a:defRPr sz="2000" baseline="0">
                <a:latin typeface="Calibri" panose="020F0502020204030204" pitchFamily="34" charset="0"/>
                <a:ea typeface="Source Sans Pro" panose="020B0503030403020204" pitchFamily="34" charset="0"/>
              </a:defRPr>
            </a:lvl1pPr>
            <a:lvl2pPr>
              <a:defRPr sz="1800" baseline="0">
                <a:latin typeface="Calibri" panose="020F0502020204030204" pitchFamily="34" charset="0"/>
                <a:ea typeface="Source Sans Pro" panose="020B0503030403020204" pitchFamily="34" charset="0"/>
              </a:defRPr>
            </a:lvl2pPr>
            <a:lvl3pPr>
              <a:defRPr sz="1800">
                <a:latin typeface="Calibri" panose="020F0502020204030204" pitchFamily="34" charset="0"/>
                <a:ea typeface="Source Sans Pro" panose="020B0503030403020204" pitchFamily="34" charset="0"/>
              </a:defRPr>
            </a:lvl3pPr>
            <a:lvl4pPr>
              <a:defRPr sz="1800">
                <a:latin typeface="Calibri" panose="020F0502020204030204" pitchFamily="34" charset="0"/>
                <a:ea typeface="Source Sans Pro" panose="020B0503030403020204" pitchFamily="34" charset="0"/>
              </a:defRPr>
            </a:lvl4pPr>
            <a:lvl5pPr>
              <a:defRPr sz="1800">
                <a:latin typeface="Calibri" panose="020F050202020403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fld id="{29839FE2-28E2-4E9B-8467-FDF9C652D8BA}" type="datetime1">
              <a:rPr lang="fr-FR" smtClean="0"/>
              <a:pPr/>
              <a:t>31/07/2019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 descr="uLIEGE_DroitSciencesPoCrimino_Logo_U_RVB@2x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9574" y="92259"/>
            <a:ext cx="49699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099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60154"/>
            <a:ext cx="4038600" cy="4754379"/>
          </a:xfrm>
        </p:spPr>
        <p:txBody>
          <a:bodyPr/>
          <a:lstStyle>
            <a:lvl1pPr>
              <a:defRPr sz="2000">
                <a:latin typeface="+mj-lt"/>
                <a:ea typeface="Source Sans Pro" panose="020B0503030403020204" pitchFamily="34" charset="0"/>
              </a:defRPr>
            </a:lvl1pPr>
            <a:lvl2pPr>
              <a:defRPr sz="1800">
                <a:latin typeface="+mj-lt"/>
                <a:ea typeface="Source Sans Pro" panose="020B0503030403020204" pitchFamily="34" charset="0"/>
              </a:defRPr>
            </a:lvl2pPr>
            <a:lvl3pPr>
              <a:defRPr sz="1800">
                <a:latin typeface="+mj-lt"/>
                <a:ea typeface="Source Sans Pro" panose="020B0503030403020204" pitchFamily="34" charset="0"/>
              </a:defRPr>
            </a:lvl3pPr>
            <a:lvl4pPr>
              <a:defRPr sz="1800">
                <a:latin typeface="+mj-lt"/>
                <a:ea typeface="Source Sans Pro" panose="020B0503030403020204" pitchFamily="34" charset="0"/>
              </a:defRPr>
            </a:lvl4pPr>
            <a:lvl5pPr>
              <a:defRPr sz="1800">
                <a:latin typeface="+mj-lt"/>
                <a:ea typeface="Source Sans Pro" panose="020B0503030403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60154"/>
            <a:ext cx="4038600" cy="4754379"/>
          </a:xfrm>
        </p:spPr>
        <p:txBody>
          <a:bodyPr/>
          <a:lstStyle>
            <a:lvl1pPr>
              <a:defRPr sz="2000">
                <a:latin typeface="+mj-lt"/>
                <a:ea typeface="Source Sans Pro" panose="020B0503030403020204" pitchFamily="34" charset="0"/>
              </a:defRPr>
            </a:lvl1pPr>
            <a:lvl2pPr>
              <a:defRPr sz="1800">
                <a:latin typeface="+mj-lt"/>
                <a:ea typeface="Source Sans Pro" panose="020B0503030403020204" pitchFamily="34" charset="0"/>
              </a:defRPr>
            </a:lvl2pPr>
            <a:lvl3pPr>
              <a:defRPr sz="1800">
                <a:latin typeface="+mj-lt"/>
                <a:ea typeface="Source Sans Pro" panose="020B0503030403020204" pitchFamily="34" charset="0"/>
              </a:defRPr>
            </a:lvl3pPr>
            <a:lvl4pPr>
              <a:defRPr sz="1800">
                <a:latin typeface="+mj-lt"/>
                <a:ea typeface="Source Sans Pro" panose="020B0503030403020204" pitchFamily="34" charset="0"/>
              </a:defRPr>
            </a:lvl4pPr>
            <a:lvl5pPr>
              <a:defRPr sz="1800">
                <a:latin typeface="+mj-lt"/>
                <a:ea typeface="Source Sans Pro" panose="020B0503030403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fld id="{0ADF4229-93D4-4734-9A5C-5EB86EE6E957}" type="datetime1">
              <a:rPr lang="fr-FR" smtClean="0"/>
              <a:pPr/>
              <a:t>31/07/2019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Image 8" descr="uLIEGE_DroitSciencesPoCrimino_Logo_U_RVB@2x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9574" y="73305"/>
            <a:ext cx="496997" cy="540000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57200" y="436580"/>
            <a:ext cx="8229600" cy="621546"/>
          </a:xfrm>
        </p:spPr>
        <p:txBody>
          <a:bodyPr>
            <a:noAutofit/>
          </a:bodyPr>
          <a:lstStyle>
            <a:lvl1pPr algn="l">
              <a:defRPr sz="3200" b="0" i="0" baseline="0">
                <a:solidFill>
                  <a:srgbClr val="5FA3B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3820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D66CD96A-35AB-4EB9-A2B8-9E0D3AC939F5}" type="datetime1">
              <a:rPr lang="fr-FR" smtClean="0"/>
              <a:pPr/>
              <a:t>31/07/2019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5" name="Image 4" descr="uLIEGE_DroitSciencesPoCrimino_Logo_U_RVB@2x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9574" y="73305"/>
            <a:ext cx="49699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788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973FEF22-AF47-448C-B679-0D0EFB4454E9}" type="datetime1">
              <a:rPr lang="fr-FR" smtClean="0"/>
              <a:pPr/>
              <a:t>31/07/2019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 descr="uLIEGE_DroitSciencesPoCrimino_Logo_U_RVB@2x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9574" y="73305"/>
            <a:ext cx="49699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88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ture et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r 7"/>
          <p:cNvGrpSpPr/>
          <p:nvPr userDrawn="1"/>
        </p:nvGrpSpPr>
        <p:grpSpPr>
          <a:xfrm>
            <a:off x="0" y="3985324"/>
            <a:ext cx="9145410" cy="2872676"/>
            <a:chOff x="0" y="2271293"/>
            <a:chExt cx="9145410" cy="2872676"/>
          </a:xfrm>
        </p:grpSpPr>
        <p:sp>
          <p:nvSpPr>
            <p:cNvPr id="9" name="Triangle rectangle 26"/>
            <p:cNvSpPr/>
            <p:nvPr userDrawn="1"/>
          </p:nvSpPr>
          <p:spPr>
            <a:xfrm>
              <a:off x="0" y="2271293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70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0" name="Triangle rectangle 26"/>
            <p:cNvSpPr/>
            <p:nvPr userDrawn="1"/>
          </p:nvSpPr>
          <p:spPr>
            <a:xfrm flipH="1">
              <a:off x="3434225" y="2271762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E6E6E6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1" name="Triangle isocèle 10"/>
            <p:cNvSpPr/>
            <p:nvPr userDrawn="1"/>
          </p:nvSpPr>
          <p:spPr>
            <a:xfrm>
              <a:off x="3434225" y="4568825"/>
              <a:ext cx="2276960" cy="574676"/>
            </a:xfrm>
            <a:prstGeom prst="triangle">
              <a:avLst>
                <a:gd name="adj" fmla="val 49701"/>
              </a:avLst>
            </a:prstGeom>
            <a:solidFill>
              <a:srgbClr val="00707F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fld id="{994ABD94-56D0-4830-A76E-9A04082BA77D}" type="datetime1">
              <a:rPr lang="fr-FR" smtClean="0"/>
              <a:pPr/>
              <a:t>31/07/2019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Titre 1"/>
          <p:cNvSpPr>
            <a:spLocks noGrp="1"/>
          </p:cNvSpPr>
          <p:nvPr>
            <p:ph type="title" hasCustomPrompt="1"/>
          </p:nvPr>
        </p:nvSpPr>
        <p:spPr>
          <a:xfrm>
            <a:off x="825102" y="2861458"/>
            <a:ext cx="7493796" cy="567349"/>
          </a:xfrm>
        </p:spPr>
        <p:txBody>
          <a:bodyPr>
            <a:noAutofit/>
          </a:bodyPr>
          <a:lstStyle>
            <a:lvl1pPr>
              <a:defRPr sz="2900" b="0" i="0" baseline="0">
                <a:solidFill>
                  <a:srgbClr val="5FA3B0"/>
                </a:solidFill>
                <a:latin typeface="+mj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</a:lstStyle>
          <a:p>
            <a:r>
              <a:rPr lang="fr-FR" dirty="0" smtClean="0"/>
              <a:t>Merci de votre attention/</a:t>
            </a:r>
            <a:br>
              <a:rPr lang="fr-FR" dirty="0" smtClean="0"/>
            </a:br>
            <a:r>
              <a:rPr lang="fr-FR" dirty="0" smtClean="0"/>
              <a:t>Questions-suggestions/...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6040699" y="5857103"/>
            <a:ext cx="2975615" cy="426221"/>
          </a:xfrm>
        </p:spPr>
        <p:txBody>
          <a:bodyPr>
            <a:normAutofit/>
          </a:bodyPr>
          <a:lstStyle>
            <a:lvl1pPr marL="0" indent="0" algn="r">
              <a:buNone/>
              <a:defRPr sz="1600" baseline="0">
                <a:solidFill>
                  <a:srgbClr val="000000"/>
                </a:solidFill>
                <a:latin typeface="+mj-lt"/>
                <a:ea typeface="Source Sans Pro" panose="020B0503030403020204" pitchFamily="34" charset="0"/>
              </a:defRPr>
            </a:lvl1pPr>
          </a:lstStyle>
          <a:p>
            <a:pPr lvl="0"/>
            <a:r>
              <a:rPr lang="fr-FR" dirty="0" smtClean="0"/>
              <a:t>À compléter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9118" y="288015"/>
            <a:ext cx="2142067" cy="87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43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0B6A5708-9219-4ABB-8FC8-5C182745FF08}" type="datetime1">
              <a:rPr lang="fr-FR" smtClean="0"/>
              <a:pPr/>
              <a:t>31/07/2019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39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3" r:id="rId3"/>
    <p:sldLayoutId id="2147483650" r:id="rId4"/>
    <p:sldLayoutId id="2147483664" r:id="rId5"/>
    <p:sldLayoutId id="2147483652" r:id="rId6"/>
    <p:sldLayoutId id="2147483655" r:id="rId7"/>
    <p:sldLayoutId id="2147483657" r:id="rId8"/>
    <p:sldLayoutId id="2147483660" r:id="rId9"/>
    <p:sldLayoutId id="2147483662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707F"/>
        </a:buClr>
        <a:buSzPct val="55000"/>
        <a:buFont typeface="Lucida Grande"/>
        <a:buChar char="▶"/>
        <a:defRPr sz="32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707F"/>
        </a:buClr>
        <a:buFont typeface="Arial"/>
        <a:buChar char="–"/>
        <a:defRPr sz="2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707F"/>
        </a:buClr>
        <a:buFont typeface="Arial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707F"/>
        </a:buClr>
        <a:buFont typeface="Arial"/>
        <a:buChar char="–"/>
        <a:defRPr sz="20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707F"/>
        </a:buClr>
        <a:buFont typeface="Arial"/>
        <a:buChar char="»"/>
        <a:defRPr sz="20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"/><Relationship Id="rId2" Type="http://schemas.openxmlformats.org/officeDocument/2006/relationships/image" Target="../media/image17.t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"/><Relationship Id="rId2" Type="http://schemas.openxmlformats.org/officeDocument/2006/relationships/image" Target="../media/image21.t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"/><Relationship Id="rId2" Type="http://schemas.openxmlformats.org/officeDocument/2006/relationships/image" Target="../media/image23.t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"/><Relationship Id="rId2" Type="http://schemas.openxmlformats.org/officeDocument/2006/relationships/image" Target="../media/image27.ti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"/><Relationship Id="rId2" Type="http://schemas.openxmlformats.org/officeDocument/2006/relationships/image" Target="../media/image27.ti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"/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"/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"/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7645" y="5001204"/>
            <a:ext cx="7772400" cy="796567"/>
          </a:xfrm>
        </p:spPr>
        <p:txBody>
          <a:bodyPr>
            <a:normAutofit fontScale="90000"/>
          </a:bodyPr>
          <a:lstStyle/>
          <a:p>
            <a:r>
              <a:rPr lang="fr-BE" dirty="0"/>
              <a:t>Techniques de </a:t>
            </a:r>
            <a:r>
              <a:rPr lang="fr-BE" dirty="0" smtClean="0"/>
              <a:t>documentation</a:t>
            </a:r>
            <a:br>
              <a:rPr lang="fr-BE" dirty="0" smtClean="0"/>
            </a:br>
            <a:r>
              <a:rPr lang="fr-BE" dirty="0" smtClean="0"/>
              <a:t>et </a:t>
            </a:r>
            <a:r>
              <a:rPr lang="fr-BE" dirty="0"/>
              <a:t>de </a:t>
            </a:r>
            <a:r>
              <a:rPr lang="fr-BE" dirty="0" smtClean="0"/>
              <a:t>communication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21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/>
              <a:t>Monographie imprimée : exemple 2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altLang="en-US" u="sng" dirty="0"/>
              <a:t>Norme ISO </a:t>
            </a:r>
            <a:r>
              <a:rPr lang="fr-BE" altLang="en-US" dirty="0"/>
              <a:t> :</a:t>
            </a:r>
          </a:p>
          <a:p>
            <a:pPr marL="114300">
              <a:spcBef>
                <a:spcPct val="0"/>
              </a:spcBef>
            </a:pPr>
            <a:r>
              <a:rPr lang="fr-FR" altLang="en-US" dirty="0"/>
              <a:t>NOM, Prénom de l'auteur. </a:t>
            </a:r>
            <a:r>
              <a:rPr lang="fr-FR" altLang="en-US" i="1" dirty="0"/>
              <a:t>Titre de l'ouvrage : sous-titre</a:t>
            </a:r>
            <a:r>
              <a:rPr lang="fr-FR" altLang="en-US" dirty="0"/>
              <a:t>. Édition. Ville d'édition : éditeur, année d'édition. Nombre de pages. (Collection ; n° dans la collection). ISBN</a:t>
            </a:r>
            <a:r>
              <a:rPr lang="fr-FR" altLang="en-US" dirty="0" smtClean="0"/>
              <a:t>.</a:t>
            </a:r>
            <a:endParaRPr lang="fr-FR" altLang="en-US" dirty="0"/>
          </a:p>
          <a:p>
            <a:pPr>
              <a:spcBef>
                <a:spcPct val="30000"/>
              </a:spcBef>
            </a:pPr>
            <a:r>
              <a:rPr lang="fr-BE" altLang="en-US" u="sng" dirty="0"/>
              <a:t>Dans notre cas</a:t>
            </a:r>
            <a:r>
              <a:rPr lang="fr-BE" altLang="en-US" dirty="0"/>
              <a:t> :</a:t>
            </a:r>
          </a:p>
          <a:p>
            <a:pPr marL="114300">
              <a:spcBef>
                <a:spcPct val="0"/>
              </a:spcBef>
            </a:pPr>
            <a:r>
              <a:rPr lang="en-US" altLang="en-US" dirty="0"/>
              <a:t>KENDIG, Keith. </a:t>
            </a:r>
            <a:r>
              <a:rPr lang="en-US" altLang="en-US" i="1" dirty="0"/>
              <a:t>Elementary Algebraic Geometry</a:t>
            </a:r>
            <a:r>
              <a:rPr lang="en-US" altLang="en-US" dirty="0"/>
              <a:t>. New York : Springer-</a:t>
            </a:r>
            <a:r>
              <a:rPr lang="en-US" altLang="en-US" dirty="0" err="1"/>
              <a:t>Verlag</a:t>
            </a:r>
            <a:r>
              <a:rPr lang="en-US" altLang="en-US" dirty="0"/>
              <a:t>, 1977. VIII, 309 p. (Graduate Texts in Mathematics ; 44). ISBN 0-387-90199-X</a:t>
            </a:r>
            <a:r>
              <a:rPr lang="en-US" altLang="en-US" dirty="0" smtClean="0"/>
              <a:t>.</a:t>
            </a:r>
          </a:p>
          <a:p>
            <a:pPr marL="114300">
              <a:spcBef>
                <a:spcPct val="0"/>
              </a:spcBef>
            </a:pPr>
            <a:endParaRPr lang="en-US" dirty="0"/>
          </a:p>
          <a:p>
            <a:pPr>
              <a:spcBef>
                <a:spcPct val="30000"/>
              </a:spcBef>
            </a:pPr>
            <a:r>
              <a:rPr lang="fr-BE" altLang="en-US" u="sng" dirty="0"/>
              <a:t>Norme AMS</a:t>
            </a:r>
            <a:r>
              <a:rPr lang="fr-BE" altLang="en-US" dirty="0"/>
              <a:t> :</a:t>
            </a:r>
          </a:p>
          <a:p>
            <a:pPr marL="114300">
              <a:spcBef>
                <a:spcPct val="0"/>
              </a:spcBef>
            </a:pPr>
            <a:r>
              <a:rPr lang="fr-FR" altLang="en-US" dirty="0"/>
              <a:t>Prénom Nom de l'auteur, </a:t>
            </a:r>
            <a:r>
              <a:rPr lang="fr-FR" altLang="en-US" i="1" dirty="0"/>
              <a:t>Titre de l'ouvrage : sous-titre</a:t>
            </a:r>
            <a:r>
              <a:rPr lang="fr-FR" altLang="en-US" dirty="0"/>
              <a:t>, édition, collection, n° dans la collection, éditeur, ville d'édition, année d'édition.</a:t>
            </a:r>
          </a:p>
          <a:p>
            <a:pPr>
              <a:spcBef>
                <a:spcPct val="50000"/>
              </a:spcBef>
            </a:pPr>
            <a:r>
              <a:rPr lang="fr-BE" altLang="en-US" u="sng" dirty="0"/>
              <a:t>Dans notre cas</a:t>
            </a:r>
            <a:r>
              <a:rPr lang="fr-BE" altLang="en-US" dirty="0"/>
              <a:t> :</a:t>
            </a:r>
          </a:p>
          <a:p>
            <a:pPr marL="114300">
              <a:spcBef>
                <a:spcPct val="0"/>
              </a:spcBef>
            </a:pPr>
            <a:r>
              <a:rPr lang="en-US" altLang="en-US" dirty="0"/>
              <a:t>Keith </a:t>
            </a:r>
            <a:r>
              <a:rPr lang="en-US" altLang="en-US" dirty="0" err="1"/>
              <a:t>Kendig</a:t>
            </a:r>
            <a:r>
              <a:rPr lang="en-US" altLang="en-US" dirty="0"/>
              <a:t>, </a:t>
            </a:r>
            <a:r>
              <a:rPr lang="en-US" altLang="en-US" i="1" dirty="0"/>
              <a:t>Elementary algebraic geometry</a:t>
            </a:r>
            <a:r>
              <a:rPr lang="en-US" altLang="en-US" dirty="0"/>
              <a:t>, Graduate Texts in Mathematics, n° 44, Springer-</a:t>
            </a:r>
            <a:r>
              <a:rPr lang="en-US" altLang="en-US" dirty="0" err="1"/>
              <a:t>Verlag</a:t>
            </a:r>
            <a:r>
              <a:rPr lang="en-US" altLang="en-US" dirty="0"/>
              <a:t>, New York, 1977</a:t>
            </a:r>
            <a:r>
              <a:rPr lang="en-US" altLang="en-US" dirty="0" smtClean="0"/>
              <a:t>.</a:t>
            </a:r>
            <a:endParaRPr lang="fr-FR" alt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041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361" y="1460500"/>
            <a:ext cx="3136278" cy="4754563"/>
          </a:xfrm>
          <a:ln>
            <a:solidFill>
              <a:schemeClr val="tx1"/>
            </a:solidFill>
          </a:ln>
        </p:spPr>
      </p:pic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3135" y="1460500"/>
            <a:ext cx="3308730" cy="4754563"/>
          </a:xfrm>
          <a:ln>
            <a:solidFill>
              <a:schemeClr val="tx1"/>
            </a:solidFill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/>
              <a:t>Monographie imprimée : exemple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23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/>
              <a:t>Monographie imprimée : exemple 3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BE" altLang="en-US" u="sng" dirty="0"/>
              <a:t>Norme ISO </a:t>
            </a:r>
            <a:r>
              <a:rPr lang="fr-BE" altLang="en-US" dirty="0"/>
              <a:t> :</a:t>
            </a:r>
          </a:p>
          <a:p>
            <a:pPr marL="114300">
              <a:spcBef>
                <a:spcPct val="0"/>
              </a:spcBef>
            </a:pPr>
            <a:r>
              <a:rPr lang="fr-FR" altLang="en-US" dirty="0"/>
              <a:t>NOM de l’organisme. </a:t>
            </a:r>
            <a:r>
              <a:rPr lang="fr-FR" altLang="en-US" i="1" dirty="0"/>
              <a:t>Titre de l'ouvrage : sous-titre</a:t>
            </a:r>
            <a:r>
              <a:rPr lang="fr-FR" altLang="en-US" dirty="0"/>
              <a:t>. Édition. Ville d'édition : éditeur, année d'édition. Nombre de pages. (Collection ; n° dans la collection). ISBN.</a:t>
            </a:r>
          </a:p>
          <a:p>
            <a:pPr>
              <a:spcBef>
                <a:spcPct val="30000"/>
              </a:spcBef>
            </a:pPr>
            <a:r>
              <a:rPr lang="fr-BE" altLang="en-US" u="sng" dirty="0"/>
              <a:t>Dans notre cas</a:t>
            </a:r>
            <a:r>
              <a:rPr lang="fr-BE" altLang="en-US" dirty="0"/>
              <a:t> :</a:t>
            </a:r>
          </a:p>
          <a:p>
            <a:pPr marL="114300">
              <a:spcBef>
                <a:spcPct val="0"/>
              </a:spcBef>
            </a:pPr>
            <a:r>
              <a:rPr lang="fr-FR" altLang="en-US" dirty="0"/>
              <a:t>COMITÉ INTERNATIONAL DES JEUX MATHÉMATIQUES. </a:t>
            </a:r>
            <a:r>
              <a:rPr lang="fr-FR" altLang="en-US" i="1" dirty="0" err="1"/>
              <a:t>Panora</a:t>
            </a:r>
            <a:r>
              <a:rPr lang="fr-FR" altLang="en-US" i="1" dirty="0"/>
              <a:t> Math 4 : panorama 2006 des compétitions mathématiques</a:t>
            </a:r>
            <a:r>
              <a:rPr lang="fr-FR" altLang="en-US" dirty="0"/>
              <a:t>. Paris : POLE, 2006. 190 p. ISBN 2-84-884-059-5.</a:t>
            </a:r>
          </a:p>
          <a:p>
            <a:endParaRPr lang="en-US" dirty="0" smtClean="0"/>
          </a:p>
          <a:p>
            <a:pPr>
              <a:spcBef>
                <a:spcPct val="30000"/>
              </a:spcBef>
            </a:pPr>
            <a:r>
              <a:rPr lang="fr-BE" altLang="en-US" u="sng" dirty="0"/>
              <a:t>Norme AMS</a:t>
            </a:r>
            <a:r>
              <a:rPr lang="fr-BE" altLang="en-US" dirty="0"/>
              <a:t> :</a:t>
            </a:r>
          </a:p>
          <a:p>
            <a:pPr marL="114300">
              <a:spcBef>
                <a:spcPct val="0"/>
              </a:spcBef>
            </a:pPr>
            <a:r>
              <a:rPr lang="fr-FR" altLang="en-US" dirty="0"/>
              <a:t>Nom de l’organisme, </a:t>
            </a:r>
            <a:r>
              <a:rPr lang="fr-FR" altLang="en-US" i="1" dirty="0"/>
              <a:t>Titre de l'ouvrage : sous-titre</a:t>
            </a:r>
            <a:r>
              <a:rPr lang="fr-FR" altLang="en-US" dirty="0"/>
              <a:t>, édition, collection, n° dans la collection, éditeur, ville d'édition, année d'édition.</a:t>
            </a:r>
          </a:p>
          <a:p>
            <a:pPr>
              <a:spcBef>
                <a:spcPct val="50000"/>
              </a:spcBef>
            </a:pPr>
            <a:r>
              <a:rPr lang="fr-BE" altLang="en-US" u="sng" dirty="0"/>
              <a:t>Dans notre cas</a:t>
            </a:r>
            <a:r>
              <a:rPr lang="fr-BE" altLang="en-US" dirty="0"/>
              <a:t> :</a:t>
            </a:r>
          </a:p>
          <a:p>
            <a:pPr marL="114300">
              <a:spcBef>
                <a:spcPct val="0"/>
              </a:spcBef>
            </a:pPr>
            <a:r>
              <a:rPr lang="fr-FR" altLang="en-US" dirty="0"/>
              <a:t>Comité International des Jeux Mathématiques, </a:t>
            </a:r>
            <a:r>
              <a:rPr lang="fr-FR" altLang="en-US" i="1" dirty="0" err="1"/>
              <a:t>Panora</a:t>
            </a:r>
            <a:r>
              <a:rPr lang="fr-FR" altLang="en-US" i="1" dirty="0"/>
              <a:t> Math 4 : panorama 2006 des compétitions mathématiques</a:t>
            </a:r>
            <a:r>
              <a:rPr lang="fr-FR" altLang="en-US" dirty="0"/>
              <a:t>, POLE, Paris, 2006</a:t>
            </a:r>
            <a:r>
              <a:rPr lang="fr-FR" altLang="en-US" dirty="0" smtClean="0"/>
              <a:t>.</a:t>
            </a:r>
            <a:endParaRPr lang="fr-BE" alt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012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860" y="1460500"/>
            <a:ext cx="3195280" cy="4754563"/>
          </a:xfrm>
          <a:ln>
            <a:solidFill>
              <a:schemeClr val="tx1"/>
            </a:solidFill>
          </a:ln>
        </p:spPr>
      </p:pic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7093" y="1460500"/>
            <a:ext cx="3020813" cy="4754563"/>
          </a:xfrm>
          <a:ln>
            <a:solidFill>
              <a:schemeClr val="tx1"/>
            </a:solidFill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/>
              <a:t>Monographie imprimée : exemple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48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8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4032" y="1460500"/>
            <a:ext cx="3186935" cy="4754563"/>
          </a:xfrm>
          <a:ln>
            <a:solidFill>
              <a:schemeClr val="tx1"/>
            </a:solidFill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/>
              <a:t>Monographie imprimée : exemple 4</a:t>
            </a:r>
            <a:endParaRPr lang="en-US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233" y="1460500"/>
            <a:ext cx="3134534" cy="4754563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4245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/>
              <a:t>Monographie imprimée : exemple 4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fr-BE" altLang="en-US" u="sng" dirty="0"/>
              <a:t>Norme ISO </a:t>
            </a:r>
            <a:r>
              <a:rPr lang="fr-BE" altLang="en-US" dirty="0"/>
              <a:t> :</a:t>
            </a:r>
          </a:p>
          <a:p>
            <a:pPr marL="114300">
              <a:lnSpc>
                <a:spcPct val="90000"/>
              </a:lnSpc>
              <a:spcBef>
                <a:spcPct val="0"/>
              </a:spcBef>
            </a:pPr>
            <a:r>
              <a:rPr lang="fr-FR" altLang="en-US" dirty="0"/>
              <a:t>NOM1, Prénom1 et Prénom2 NOM2. </a:t>
            </a:r>
            <a:r>
              <a:rPr lang="fr-FR" altLang="en-US" i="1" dirty="0"/>
              <a:t>Titre de l'ouvrage : sous-titre</a:t>
            </a:r>
            <a:r>
              <a:rPr lang="fr-FR" altLang="en-US" dirty="0"/>
              <a:t>. Édition. Ville d'édition : éditeur, année d'édition. Nombre de pages. (Collection ; n° dans la collection). </a:t>
            </a:r>
            <a:r>
              <a:rPr lang="fr-FR" altLang="en-US" dirty="0" smtClean="0"/>
              <a:t>ISBN.</a:t>
            </a:r>
          </a:p>
          <a:p>
            <a:pPr marL="114300">
              <a:lnSpc>
                <a:spcPct val="90000"/>
              </a:lnSpc>
              <a:spcBef>
                <a:spcPct val="0"/>
              </a:spcBef>
            </a:pPr>
            <a:endParaRPr lang="fr-FR" altLang="en-US" u="sng" dirty="0"/>
          </a:p>
          <a:p>
            <a:pPr marL="114300" indent="-114300">
              <a:lnSpc>
                <a:spcPct val="90000"/>
              </a:lnSpc>
              <a:spcBef>
                <a:spcPct val="0"/>
              </a:spcBef>
            </a:pPr>
            <a:r>
              <a:rPr lang="fr-BE" altLang="en-US" u="sng" dirty="0" smtClean="0"/>
              <a:t>Dans </a:t>
            </a:r>
            <a:r>
              <a:rPr lang="fr-BE" altLang="en-US" u="sng" dirty="0"/>
              <a:t>notre cas</a:t>
            </a:r>
            <a:r>
              <a:rPr lang="fr-BE" altLang="en-US" dirty="0"/>
              <a:t> :</a:t>
            </a:r>
          </a:p>
          <a:p>
            <a:pPr marL="114300">
              <a:lnSpc>
                <a:spcPct val="90000"/>
              </a:lnSpc>
              <a:spcBef>
                <a:spcPct val="0"/>
              </a:spcBef>
            </a:pPr>
            <a:r>
              <a:rPr lang="en-US" altLang="en-US" dirty="0"/>
              <a:t>CURTIS, Charles W. et Irving REINER. </a:t>
            </a:r>
            <a:r>
              <a:rPr lang="en-US" altLang="en-US" i="1" dirty="0"/>
              <a:t>Representation Theory of Finite Groups and Associative Algebras</a:t>
            </a:r>
            <a:r>
              <a:rPr lang="en-US" altLang="en-US" dirty="0"/>
              <a:t>. New York : </a:t>
            </a:r>
            <a:r>
              <a:rPr lang="en-US" altLang="en-US" dirty="0" err="1"/>
              <a:t>Interscience</a:t>
            </a:r>
            <a:r>
              <a:rPr lang="en-US" altLang="en-US" dirty="0"/>
              <a:t>, 1962. XIV, 685 p. (Pure and Applied Mathematics ; 11</a:t>
            </a:r>
            <a:r>
              <a:rPr lang="en-US" altLang="en-US" dirty="0" smtClean="0"/>
              <a:t>).</a:t>
            </a:r>
          </a:p>
          <a:p>
            <a:pPr marL="114300">
              <a:lnSpc>
                <a:spcPct val="90000"/>
              </a:lnSpc>
              <a:spcBef>
                <a:spcPct val="0"/>
              </a:spcBef>
            </a:pPr>
            <a:endParaRPr lang="en-US" dirty="0"/>
          </a:p>
          <a:p>
            <a:pPr>
              <a:spcBef>
                <a:spcPct val="30000"/>
              </a:spcBef>
            </a:pPr>
            <a:r>
              <a:rPr lang="fr-BE" altLang="en-US" u="sng" dirty="0"/>
              <a:t>Norme AMS</a:t>
            </a:r>
            <a:r>
              <a:rPr lang="fr-BE" altLang="en-US" dirty="0"/>
              <a:t> :</a:t>
            </a:r>
          </a:p>
          <a:p>
            <a:pPr marL="114300">
              <a:spcBef>
                <a:spcPct val="0"/>
              </a:spcBef>
            </a:pPr>
            <a:r>
              <a:rPr lang="fr-FR" altLang="en-US" dirty="0"/>
              <a:t>Prénom1 Nom1 et Prénom2 Nom2, </a:t>
            </a:r>
            <a:r>
              <a:rPr lang="fr-FR" altLang="en-US" i="1" dirty="0"/>
              <a:t>Titre de l'ouvrage : sous-titre</a:t>
            </a:r>
            <a:r>
              <a:rPr lang="fr-FR" altLang="en-US" dirty="0"/>
              <a:t>, édition, collection, n° dans la collection, éditeur, ville d'édition, année d'édition.</a:t>
            </a:r>
          </a:p>
          <a:p>
            <a:pPr>
              <a:spcBef>
                <a:spcPct val="50000"/>
              </a:spcBef>
            </a:pPr>
            <a:r>
              <a:rPr lang="fr-BE" altLang="en-US" u="sng" dirty="0"/>
              <a:t>Dans notre cas</a:t>
            </a:r>
            <a:r>
              <a:rPr lang="fr-BE" altLang="en-US" dirty="0"/>
              <a:t> :</a:t>
            </a:r>
          </a:p>
          <a:p>
            <a:pPr marL="114300">
              <a:spcBef>
                <a:spcPct val="0"/>
              </a:spcBef>
            </a:pPr>
            <a:r>
              <a:rPr lang="en-US" altLang="en-US" dirty="0"/>
              <a:t>Charles W. Curtis et Irving Reiner, </a:t>
            </a:r>
            <a:r>
              <a:rPr lang="en-US" altLang="en-US" i="1" dirty="0"/>
              <a:t>Representation theory of finite groups and associative algebras</a:t>
            </a:r>
            <a:r>
              <a:rPr lang="en-US" altLang="en-US" dirty="0"/>
              <a:t>, Pure and Applied Mathematics, n° 11, </a:t>
            </a:r>
            <a:r>
              <a:rPr lang="en-US" altLang="en-US" dirty="0" err="1"/>
              <a:t>Interscience</a:t>
            </a:r>
            <a:r>
              <a:rPr lang="en-US" altLang="en-US" dirty="0"/>
              <a:t>, New York, 1962.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312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615" y="1460500"/>
            <a:ext cx="2993770" cy="4754563"/>
          </a:xfrm>
          <a:ln>
            <a:solidFill>
              <a:schemeClr val="tx1"/>
            </a:solidFill>
          </a:ln>
        </p:spPr>
      </p:pic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7175" y="1460500"/>
            <a:ext cx="3160650" cy="4754563"/>
          </a:xfrm>
          <a:ln>
            <a:solidFill>
              <a:schemeClr val="tx1"/>
            </a:solidFill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/>
              <a:t>Monographie imprimée : exemple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22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883" y="1460500"/>
            <a:ext cx="2925233" cy="4754563"/>
          </a:xfrm>
          <a:ln>
            <a:solidFill>
              <a:schemeClr val="tx1"/>
            </a:solidFill>
          </a:ln>
        </p:spPr>
      </p:pic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4647" y="1460500"/>
            <a:ext cx="3285706" cy="4754563"/>
          </a:xfrm>
          <a:ln>
            <a:solidFill>
              <a:schemeClr val="tx1"/>
            </a:solidFill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/>
              <a:t>Monographie imprimée : exemple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4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/>
              <a:t>Monographie imprimée : exemple 5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BE" altLang="en-US" u="sng" dirty="0"/>
              <a:t>Norme ISO </a:t>
            </a:r>
            <a:r>
              <a:rPr lang="fr-BE" altLang="en-US" dirty="0"/>
              <a:t> :</a:t>
            </a:r>
          </a:p>
          <a:p>
            <a:pPr marL="114300">
              <a:spcBef>
                <a:spcPct val="0"/>
              </a:spcBef>
            </a:pPr>
            <a:r>
              <a:rPr lang="fr-FR" altLang="en-US" dirty="0"/>
              <a:t>NOM1, Prénom1 </a:t>
            </a:r>
            <a:r>
              <a:rPr lang="fr-FR" altLang="en-US" i="1" dirty="0"/>
              <a:t>et al</a:t>
            </a:r>
            <a:r>
              <a:rPr lang="fr-FR" altLang="en-US" dirty="0"/>
              <a:t>. </a:t>
            </a:r>
            <a:r>
              <a:rPr lang="fr-FR" altLang="en-US" i="1" dirty="0"/>
              <a:t>Titre de l'ouvrage : sous-titre</a:t>
            </a:r>
            <a:r>
              <a:rPr lang="fr-FR" altLang="en-US" dirty="0"/>
              <a:t>. Édition. Ville d'édition : éditeur, année d'édition. Nombre de pages. (Collection ; n° dans la collection). ISBN.</a:t>
            </a:r>
          </a:p>
          <a:p>
            <a:pPr>
              <a:spcBef>
                <a:spcPct val="30000"/>
              </a:spcBef>
            </a:pPr>
            <a:r>
              <a:rPr lang="fr-BE" altLang="en-US" u="sng" dirty="0"/>
              <a:t>Dans notre cas</a:t>
            </a:r>
            <a:r>
              <a:rPr lang="fr-BE" altLang="en-US" dirty="0"/>
              <a:t> :</a:t>
            </a:r>
          </a:p>
          <a:p>
            <a:pPr marL="114300">
              <a:spcBef>
                <a:spcPct val="0"/>
              </a:spcBef>
            </a:pPr>
            <a:r>
              <a:rPr lang="en-US" altLang="en-US" dirty="0"/>
              <a:t>EHRIG, </a:t>
            </a:r>
            <a:r>
              <a:rPr lang="en-US" altLang="en-US" dirty="0" err="1"/>
              <a:t>Hartmut</a:t>
            </a:r>
            <a:r>
              <a:rPr lang="en-US" altLang="en-US" dirty="0"/>
              <a:t> </a:t>
            </a:r>
            <a:r>
              <a:rPr lang="en-US" altLang="en-US" i="1" dirty="0"/>
              <a:t>et al</a:t>
            </a:r>
            <a:r>
              <a:rPr lang="en-US" altLang="en-US" dirty="0"/>
              <a:t>. </a:t>
            </a:r>
            <a:r>
              <a:rPr lang="en-US" altLang="en-US" i="1" dirty="0"/>
              <a:t>Fundamentals of Algebraic Graph Transformation</a:t>
            </a:r>
            <a:r>
              <a:rPr lang="en-US" altLang="en-US" dirty="0"/>
              <a:t>. Berlin : Springer, 2006. XIII, 388 p. (Monographs in Theoretical Computer Science). ISBN 3-540-31187-4.</a:t>
            </a:r>
            <a:endParaRPr lang="fr-FR" altLang="en-US" dirty="0"/>
          </a:p>
          <a:p>
            <a:endParaRPr lang="en-US" dirty="0" smtClean="0"/>
          </a:p>
          <a:p>
            <a:pPr>
              <a:spcBef>
                <a:spcPct val="30000"/>
              </a:spcBef>
            </a:pPr>
            <a:r>
              <a:rPr lang="fr-BE" altLang="en-US" u="sng" dirty="0"/>
              <a:t>Norme AMS</a:t>
            </a:r>
            <a:r>
              <a:rPr lang="fr-BE" altLang="en-US" dirty="0"/>
              <a:t> :</a:t>
            </a:r>
          </a:p>
          <a:p>
            <a:pPr marL="114300">
              <a:spcBef>
                <a:spcPct val="0"/>
              </a:spcBef>
            </a:pPr>
            <a:r>
              <a:rPr lang="fr-FR" altLang="en-US" dirty="0"/>
              <a:t>Prénom1 Nom1 </a:t>
            </a:r>
            <a:r>
              <a:rPr lang="fr-FR" altLang="en-US" i="1" dirty="0"/>
              <a:t>et al</a:t>
            </a:r>
            <a:r>
              <a:rPr lang="fr-FR" altLang="en-US" dirty="0"/>
              <a:t>., </a:t>
            </a:r>
            <a:r>
              <a:rPr lang="fr-FR" altLang="en-US" i="1" dirty="0"/>
              <a:t>Titre de l'ouvrage : sous-titre</a:t>
            </a:r>
            <a:r>
              <a:rPr lang="fr-FR" altLang="en-US" dirty="0"/>
              <a:t>, édition, collection, n° dans la collection, éditeur, ville d'édition, année d'édition.</a:t>
            </a:r>
          </a:p>
          <a:p>
            <a:pPr>
              <a:spcBef>
                <a:spcPct val="50000"/>
              </a:spcBef>
            </a:pPr>
            <a:r>
              <a:rPr lang="fr-BE" altLang="en-US" u="sng" dirty="0"/>
              <a:t>Dans notre cas</a:t>
            </a:r>
            <a:r>
              <a:rPr lang="fr-BE" altLang="en-US" dirty="0"/>
              <a:t> :</a:t>
            </a:r>
          </a:p>
          <a:p>
            <a:pPr marL="114300">
              <a:spcBef>
                <a:spcPct val="0"/>
              </a:spcBef>
            </a:pPr>
            <a:r>
              <a:rPr lang="en-US" altLang="en-US" dirty="0" err="1"/>
              <a:t>Hartmut</a:t>
            </a:r>
            <a:r>
              <a:rPr lang="en-US" altLang="en-US" dirty="0"/>
              <a:t> </a:t>
            </a:r>
            <a:r>
              <a:rPr lang="en-US" altLang="en-US" dirty="0" err="1"/>
              <a:t>Ehrig</a:t>
            </a:r>
            <a:r>
              <a:rPr lang="en-US" altLang="en-US" dirty="0"/>
              <a:t> </a:t>
            </a:r>
            <a:r>
              <a:rPr lang="en-US" altLang="en-US" i="1" dirty="0"/>
              <a:t>et al</a:t>
            </a:r>
            <a:r>
              <a:rPr lang="en-US" altLang="en-US" dirty="0"/>
              <a:t>., </a:t>
            </a:r>
            <a:r>
              <a:rPr lang="en-US" altLang="en-US" i="1" dirty="0"/>
              <a:t>Fundamentals of algebraic graph transformation</a:t>
            </a:r>
            <a:r>
              <a:rPr lang="en-US" altLang="en-US" dirty="0"/>
              <a:t>, Monographs in Theoretical Computer Science, Springer, Berlin, 2006.</a:t>
            </a:r>
            <a:endParaRPr lang="fr-BE" altLang="en-US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792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477" y="1460500"/>
            <a:ext cx="3310045" cy="4754563"/>
          </a:xfrm>
          <a:ln>
            <a:solidFill>
              <a:schemeClr val="tx1"/>
            </a:solidFill>
          </a:ln>
        </p:spPr>
      </p:pic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086" y="1460500"/>
            <a:ext cx="3166828" cy="4754563"/>
          </a:xfrm>
          <a:ln>
            <a:solidFill>
              <a:schemeClr val="tx1"/>
            </a:solidFill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/>
              <a:t>Monographie imprimée : exemple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74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Rédaction</a:t>
            </a:r>
            <a:r>
              <a:rPr lang="en-US" dirty="0" smtClean="0"/>
              <a:t> des </a:t>
            </a:r>
            <a:r>
              <a:rPr lang="en-US" dirty="0" err="1" smtClean="0"/>
              <a:t>références</a:t>
            </a:r>
            <a:r>
              <a:rPr lang="en-US" dirty="0" smtClean="0"/>
              <a:t> </a:t>
            </a:r>
            <a:r>
              <a:rPr lang="en-US" dirty="0" err="1" smtClean="0"/>
              <a:t>bibliographiques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Monographies </a:t>
            </a:r>
            <a:r>
              <a:rPr lang="en-US" dirty="0" err="1" smtClean="0"/>
              <a:t>imprimées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08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/>
              <a:t>Monographie imprimée : exemple 6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04924"/>
            <a:ext cx="8229600" cy="5314951"/>
          </a:xfrm>
        </p:spPr>
        <p:txBody>
          <a:bodyPr>
            <a:normAutofit lnSpcReduction="10000"/>
          </a:bodyPr>
          <a:lstStyle/>
          <a:p>
            <a:r>
              <a:rPr lang="fr-BE" altLang="en-US" u="sng" dirty="0"/>
              <a:t>Norme ISO </a:t>
            </a:r>
            <a:r>
              <a:rPr lang="fr-BE" altLang="en-US" dirty="0"/>
              <a:t> :</a:t>
            </a:r>
          </a:p>
          <a:p>
            <a:pPr marL="114300">
              <a:spcBef>
                <a:spcPct val="0"/>
              </a:spcBef>
            </a:pPr>
            <a:r>
              <a:rPr lang="fr-FR" altLang="en-US" dirty="0"/>
              <a:t>NOM, Prénom de l'auteur. </a:t>
            </a:r>
            <a:r>
              <a:rPr lang="fr-FR" altLang="en-US" i="1" dirty="0"/>
              <a:t>Titre de l'ouvrage : sous-titre</a:t>
            </a:r>
            <a:r>
              <a:rPr lang="fr-FR" altLang="en-US" dirty="0"/>
              <a:t>. Édition. Ville d'édition : éditeur, année d'édition. Nombre de pages. (Collection ; n° dans la collection). Mention de traduction. ISBN.</a:t>
            </a:r>
          </a:p>
          <a:p>
            <a:pPr>
              <a:spcBef>
                <a:spcPct val="30000"/>
              </a:spcBef>
            </a:pPr>
            <a:r>
              <a:rPr lang="fr-BE" altLang="en-US" u="sng" dirty="0"/>
              <a:t>Dans notre cas</a:t>
            </a:r>
            <a:r>
              <a:rPr lang="fr-BE" altLang="en-US" dirty="0"/>
              <a:t> :</a:t>
            </a:r>
          </a:p>
          <a:p>
            <a:pPr marL="114300">
              <a:spcBef>
                <a:spcPct val="0"/>
              </a:spcBef>
            </a:pPr>
            <a:r>
              <a:rPr lang="en-US" altLang="en-US" dirty="0"/>
              <a:t>HUA, L. K. </a:t>
            </a:r>
            <a:r>
              <a:rPr lang="en-US" altLang="en-US" i="1" dirty="0"/>
              <a:t>Additive Theory of Prime Numbers</a:t>
            </a:r>
            <a:r>
              <a:rPr lang="en-US" altLang="en-US" dirty="0"/>
              <a:t>. Providence (RI) : American Mathematical Society, 1965. XIII, 190 p. (Translations of Mathematical Monographs ; 13). </a:t>
            </a:r>
            <a:r>
              <a:rPr lang="en-US" altLang="en-US" dirty="0" err="1"/>
              <a:t>Traduit</a:t>
            </a:r>
            <a:r>
              <a:rPr lang="en-US" altLang="en-US" dirty="0"/>
              <a:t> du chinois par N. H. Ng</a:t>
            </a:r>
            <a:r>
              <a:rPr lang="en-US" altLang="en-US" dirty="0" smtClean="0"/>
              <a:t>.</a:t>
            </a:r>
          </a:p>
          <a:p>
            <a:pPr marL="114300">
              <a:spcBef>
                <a:spcPct val="0"/>
              </a:spcBef>
            </a:pPr>
            <a:endParaRPr lang="en-US" dirty="0"/>
          </a:p>
          <a:p>
            <a:pPr>
              <a:spcBef>
                <a:spcPct val="30000"/>
              </a:spcBef>
            </a:pPr>
            <a:r>
              <a:rPr lang="fr-BE" altLang="en-US" u="sng" dirty="0"/>
              <a:t>Norme AMS</a:t>
            </a:r>
            <a:r>
              <a:rPr lang="fr-BE" altLang="en-US" dirty="0"/>
              <a:t> :</a:t>
            </a:r>
          </a:p>
          <a:p>
            <a:pPr marL="114300">
              <a:spcBef>
                <a:spcPct val="0"/>
              </a:spcBef>
            </a:pPr>
            <a:r>
              <a:rPr lang="fr-FR" altLang="en-US" dirty="0"/>
              <a:t>Prénom Nom de l'auteur, </a:t>
            </a:r>
            <a:r>
              <a:rPr lang="fr-FR" altLang="en-US" i="1" dirty="0"/>
              <a:t>Titre de l'ouvrage : sous-titre</a:t>
            </a:r>
            <a:r>
              <a:rPr lang="fr-FR" altLang="en-US" dirty="0"/>
              <a:t>, édition, collection, n° dans la collection, éditeur, ville d'édition, année d'édition, mention de traduction.</a:t>
            </a:r>
          </a:p>
          <a:p>
            <a:pPr>
              <a:spcBef>
                <a:spcPct val="30000"/>
              </a:spcBef>
            </a:pPr>
            <a:r>
              <a:rPr lang="fr-BE" altLang="en-US" u="sng" dirty="0"/>
              <a:t>Dans notre cas</a:t>
            </a:r>
            <a:r>
              <a:rPr lang="fr-BE" altLang="en-US" dirty="0"/>
              <a:t> :</a:t>
            </a:r>
          </a:p>
          <a:p>
            <a:pPr marL="114300">
              <a:spcBef>
                <a:spcPct val="0"/>
              </a:spcBef>
            </a:pPr>
            <a:r>
              <a:rPr lang="en-US" altLang="en-US" dirty="0"/>
              <a:t>L. K. Hua, </a:t>
            </a:r>
            <a:r>
              <a:rPr lang="en-US" altLang="en-US" i="1" dirty="0"/>
              <a:t>Additive theory of prime numbers</a:t>
            </a:r>
            <a:r>
              <a:rPr lang="en-US" altLang="en-US" dirty="0"/>
              <a:t>, Translations of Mathematical Monographs, n° 13, American Mathematical Society, Providence (RI), 1965, </a:t>
            </a:r>
            <a:r>
              <a:rPr lang="en-US" altLang="en-US" dirty="0" err="1"/>
              <a:t>traduit</a:t>
            </a:r>
            <a:r>
              <a:rPr lang="en-US" altLang="en-US" dirty="0"/>
              <a:t> du chinois par N. H. Ng.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266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873" y="1460500"/>
            <a:ext cx="3111253" cy="4754563"/>
          </a:xfrm>
          <a:ln>
            <a:solidFill>
              <a:schemeClr val="tx1"/>
            </a:solidFill>
          </a:ln>
        </p:spPr>
      </p:pic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8851" y="1460500"/>
            <a:ext cx="3057297" cy="4754563"/>
          </a:xfrm>
          <a:ln>
            <a:solidFill>
              <a:schemeClr val="tx1"/>
            </a:solidFill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/>
              <a:t>Monographie imprimée : exemple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45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184" y="1460500"/>
            <a:ext cx="3020632" cy="4754563"/>
          </a:xfrm>
          <a:ln>
            <a:solidFill>
              <a:schemeClr val="tx1"/>
            </a:solidFill>
          </a:ln>
        </p:spPr>
      </p:pic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1147" y="1460500"/>
            <a:ext cx="3252706" cy="4754563"/>
          </a:xfrm>
          <a:ln>
            <a:solidFill>
              <a:schemeClr val="tx1"/>
            </a:solidFill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/>
              <a:t>Monographie imprimée : exemple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90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/>
              <a:t>Monographie imprimée : exemple 7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altLang="en-US" u="sng" dirty="0"/>
              <a:t>Norme ISO </a:t>
            </a:r>
            <a:r>
              <a:rPr lang="fr-BE" altLang="en-US" dirty="0"/>
              <a:t> :</a:t>
            </a:r>
          </a:p>
          <a:p>
            <a:pPr marL="114300">
              <a:spcBef>
                <a:spcPct val="0"/>
              </a:spcBef>
            </a:pPr>
            <a:r>
              <a:rPr lang="fr-FR" altLang="en-US" dirty="0"/>
              <a:t>NOM, Prénom de l'auteur. </a:t>
            </a:r>
            <a:r>
              <a:rPr lang="fr-FR" altLang="en-US" i="1" dirty="0"/>
              <a:t>Titre de l'ouvrage : sous-titre</a:t>
            </a:r>
            <a:r>
              <a:rPr lang="fr-FR" altLang="en-US" dirty="0"/>
              <a:t>. Édition. Ville d'édition : éditeur, année de début-année de fin d'édition. (Nombre de volumes).</a:t>
            </a:r>
          </a:p>
          <a:p>
            <a:pPr>
              <a:spcBef>
                <a:spcPct val="30000"/>
              </a:spcBef>
            </a:pPr>
            <a:r>
              <a:rPr lang="fr-BE" altLang="en-US" u="sng" dirty="0"/>
              <a:t>Dans notre cas</a:t>
            </a:r>
            <a:r>
              <a:rPr lang="fr-BE" altLang="en-US" dirty="0"/>
              <a:t> :</a:t>
            </a:r>
          </a:p>
          <a:p>
            <a:pPr marL="114300">
              <a:spcBef>
                <a:spcPct val="0"/>
              </a:spcBef>
            </a:pPr>
            <a:r>
              <a:rPr lang="fr-FR" altLang="en-US" dirty="0"/>
              <a:t>RAMIS, E., C. DESCHAMPS et J. ODOUX. </a:t>
            </a:r>
            <a:r>
              <a:rPr lang="fr-FR" altLang="en-US" i="1" dirty="0"/>
              <a:t>Analyse : exercices avec solutions</a:t>
            </a:r>
            <a:r>
              <a:rPr lang="fr-FR" altLang="en-US" dirty="0"/>
              <a:t>. Paris : Masson, 1984-1985. (2 vol</a:t>
            </a:r>
            <a:r>
              <a:rPr lang="fr-FR" altLang="en-US" dirty="0" smtClean="0"/>
              <a:t>.).</a:t>
            </a:r>
            <a:endParaRPr lang="en-US" altLang="en-US" dirty="0" smtClean="0"/>
          </a:p>
          <a:p>
            <a:pPr marL="114300"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30000"/>
              </a:spcBef>
            </a:pPr>
            <a:r>
              <a:rPr lang="fr-BE" altLang="en-US" u="sng" dirty="0"/>
              <a:t>Norme AMS</a:t>
            </a:r>
            <a:r>
              <a:rPr lang="fr-BE" altLang="en-US" dirty="0"/>
              <a:t> :</a:t>
            </a:r>
          </a:p>
          <a:p>
            <a:pPr marL="114300">
              <a:spcBef>
                <a:spcPct val="0"/>
              </a:spcBef>
            </a:pPr>
            <a:r>
              <a:rPr lang="fr-FR" altLang="en-US" dirty="0"/>
              <a:t>Prénom Nom de l'auteur, </a:t>
            </a:r>
            <a:r>
              <a:rPr lang="fr-FR" altLang="en-US" i="1" dirty="0"/>
              <a:t>Titre de l'ouvrage : sous-titre</a:t>
            </a:r>
            <a:r>
              <a:rPr lang="fr-FR" altLang="en-US" dirty="0"/>
              <a:t>, édition, nombre de volumes, éditeur, ville d'édition, année de début-année de fin d'édition.</a:t>
            </a:r>
          </a:p>
          <a:p>
            <a:pPr>
              <a:spcBef>
                <a:spcPct val="50000"/>
              </a:spcBef>
            </a:pPr>
            <a:r>
              <a:rPr lang="fr-BE" altLang="en-US" u="sng" dirty="0"/>
              <a:t>Dans notre cas</a:t>
            </a:r>
            <a:r>
              <a:rPr lang="fr-BE" altLang="en-US" dirty="0"/>
              <a:t> :</a:t>
            </a:r>
          </a:p>
          <a:p>
            <a:pPr marL="114300">
              <a:spcBef>
                <a:spcPct val="0"/>
              </a:spcBef>
            </a:pPr>
            <a:r>
              <a:rPr lang="fr-FR" altLang="en-US" dirty="0"/>
              <a:t>E. Ramis, C. Deschamps et J. </a:t>
            </a:r>
            <a:r>
              <a:rPr lang="fr-FR" altLang="en-US" dirty="0" err="1"/>
              <a:t>Odoux</a:t>
            </a:r>
            <a:r>
              <a:rPr lang="fr-FR" altLang="en-US" dirty="0"/>
              <a:t>, </a:t>
            </a:r>
            <a:r>
              <a:rPr lang="fr-FR" altLang="en-US" i="1" dirty="0"/>
              <a:t>Analyse : exercices avec solutions</a:t>
            </a:r>
            <a:r>
              <a:rPr lang="fr-FR" altLang="en-US" dirty="0"/>
              <a:t>, 2 vol., Masson, Paris, 1984-1985</a:t>
            </a:r>
            <a:r>
              <a:rPr lang="fr-FR" altLang="en-US" dirty="0" smtClean="0"/>
              <a:t>.</a:t>
            </a:r>
            <a:endParaRPr lang="fr-FR" alt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753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184" y="1460500"/>
            <a:ext cx="3020632" cy="4754563"/>
          </a:xfrm>
          <a:ln>
            <a:solidFill>
              <a:schemeClr val="tx1"/>
            </a:solidFill>
          </a:ln>
        </p:spPr>
      </p:pic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0068" y="1460500"/>
            <a:ext cx="3774863" cy="4754563"/>
          </a:xfrm>
          <a:ln>
            <a:solidFill>
              <a:schemeClr val="tx1"/>
            </a:solidFill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/>
              <a:t>Monographie imprimée : exemple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0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/>
              <a:t>Monographie imprimée : exemple 8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fr-BE" altLang="en-US" u="sng" dirty="0"/>
              <a:t>Norme ISO </a:t>
            </a:r>
            <a:r>
              <a:rPr lang="fr-BE" altLang="en-US" dirty="0"/>
              <a:t> :</a:t>
            </a:r>
          </a:p>
          <a:p>
            <a:pPr marL="114300">
              <a:lnSpc>
                <a:spcPct val="90000"/>
              </a:lnSpc>
              <a:spcBef>
                <a:spcPct val="0"/>
              </a:spcBef>
            </a:pPr>
            <a:r>
              <a:rPr lang="fr-FR" altLang="en-US" dirty="0"/>
              <a:t>NOM, Prénom de l'auteur. </a:t>
            </a:r>
            <a:r>
              <a:rPr lang="fr-FR" altLang="en-US" i="1" dirty="0"/>
              <a:t>Titre de l'ouvrage : sous-titre</a:t>
            </a:r>
            <a:r>
              <a:rPr lang="fr-FR" altLang="en-US" dirty="0"/>
              <a:t>. N° du volume. Édition. Ville d'édition : éditeur, année d'édition. Nombre de pages. (Collection ; n° dans la collection). </a:t>
            </a:r>
            <a:r>
              <a:rPr lang="fr-FR" altLang="en-US" dirty="0" smtClean="0"/>
              <a:t>ISBN.</a:t>
            </a:r>
            <a:endParaRPr lang="fr-FR" altLang="en-US" dirty="0"/>
          </a:p>
          <a:p>
            <a:pPr marL="114300">
              <a:lnSpc>
                <a:spcPct val="90000"/>
              </a:lnSpc>
              <a:spcBef>
                <a:spcPct val="0"/>
              </a:spcBef>
            </a:pPr>
            <a:endParaRPr lang="fr-FR" altLang="en-US" u="sng" dirty="0"/>
          </a:p>
          <a:p>
            <a:pPr marL="114300" indent="-114300">
              <a:lnSpc>
                <a:spcPct val="90000"/>
              </a:lnSpc>
              <a:spcBef>
                <a:spcPct val="0"/>
              </a:spcBef>
            </a:pPr>
            <a:r>
              <a:rPr lang="fr-BE" altLang="en-US" u="sng" dirty="0" smtClean="0"/>
              <a:t>Dans </a:t>
            </a:r>
            <a:r>
              <a:rPr lang="fr-BE" altLang="en-US" u="sng" dirty="0"/>
              <a:t>notre cas</a:t>
            </a:r>
            <a:r>
              <a:rPr lang="fr-BE" altLang="en-US" dirty="0"/>
              <a:t> :</a:t>
            </a:r>
          </a:p>
          <a:p>
            <a:pPr marL="114300">
              <a:lnSpc>
                <a:spcPct val="90000"/>
              </a:lnSpc>
              <a:spcBef>
                <a:spcPct val="0"/>
              </a:spcBef>
            </a:pPr>
            <a:r>
              <a:rPr lang="fr-FR" altLang="en-US" dirty="0"/>
              <a:t>RAMIS, E., C. DESCHAMPS et J. ODOUX. </a:t>
            </a:r>
            <a:r>
              <a:rPr lang="fr-FR" altLang="en-US" i="1" dirty="0"/>
              <a:t>Analyse : exercices avec solutions</a:t>
            </a:r>
            <a:r>
              <a:rPr lang="fr-FR" altLang="en-US" dirty="0"/>
              <a:t>. Vol. 1. Paris : Masson, 1984. 190 p. (Classes préparatoires aux grandes écoles scientifiques). ISBN 2-225-80098-7</a:t>
            </a:r>
            <a:r>
              <a:rPr lang="fr-FR" altLang="en-US" dirty="0" smtClean="0"/>
              <a:t>.</a:t>
            </a:r>
          </a:p>
          <a:p>
            <a:pPr marL="114300">
              <a:lnSpc>
                <a:spcPct val="90000"/>
              </a:lnSpc>
              <a:spcBef>
                <a:spcPct val="0"/>
              </a:spcBef>
            </a:pPr>
            <a:endParaRPr lang="fr-FR" dirty="0"/>
          </a:p>
          <a:p>
            <a:pPr>
              <a:spcBef>
                <a:spcPct val="30000"/>
              </a:spcBef>
            </a:pPr>
            <a:r>
              <a:rPr lang="fr-BE" altLang="en-US" u="sng" dirty="0"/>
              <a:t>Norme AMS</a:t>
            </a:r>
            <a:r>
              <a:rPr lang="fr-BE" altLang="en-US" dirty="0"/>
              <a:t> :</a:t>
            </a:r>
          </a:p>
          <a:p>
            <a:pPr marL="114300">
              <a:spcBef>
                <a:spcPct val="0"/>
              </a:spcBef>
            </a:pPr>
            <a:r>
              <a:rPr lang="fr-FR" altLang="en-US" dirty="0"/>
              <a:t>Prénom Nom de l'auteur, </a:t>
            </a:r>
            <a:r>
              <a:rPr lang="fr-FR" altLang="en-US" i="1" dirty="0"/>
              <a:t>Titre de l'ouvrage : sous-titre</a:t>
            </a:r>
            <a:r>
              <a:rPr lang="fr-FR" altLang="en-US" dirty="0"/>
              <a:t>. N° du volume, édition, collection, n° dans la collection, éditeur, ville d'édition, année d'édition</a:t>
            </a:r>
            <a:r>
              <a:rPr lang="fr-FR" altLang="en-US" dirty="0" smtClean="0"/>
              <a:t>.</a:t>
            </a:r>
            <a:endParaRPr lang="fr-FR" altLang="en-US" dirty="0"/>
          </a:p>
          <a:p>
            <a:pPr>
              <a:spcBef>
                <a:spcPct val="50000"/>
              </a:spcBef>
            </a:pPr>
            <a:r>
              <a:rPr lang="fr-BE" altLang="en-US" u="sng" dirty="0"/>
              <a:t>Dans notre cas</a:t>
            </a:r>
            <a:r>
              <a:rPr lang="fr-BE" altLang="en-US" dirty="0"/>
              <a:t> :</a:t>
            </a:r>
          </a:p>
          <a:p>
            <a:pPr marL="114300">
              <a:spcBef>
                <a:spcPct val="0"/>
              </a:spcBef>
            </a:pPr>
            <a:r>
              <a:rPr lang="fr-FR" altLang="en-US" dirty="0"/>
              <a:t>E. Ramis, C. Deschamps et J. </a:t>
            </a:r>
            <a:r>
              <a:rPr lang="fr-FR" altLang="en-US" dirty="0" err="1"/>
              <a:t>Odoux</a:t>
            </a:r>
            <a:r>
              <a:rPr lang="fr-FR" altLang="en-US" dirty="0"/>
              <a:t>, </a:t>
            </a:r>
            <a:r>
              <a:rPr lang="fr-FR" altLang="en-US" i="1" dirty="0"/>
              <a:t>Analyse : exercices avec solutions</a:t>
            </a:r>
            <a:r>
              <a:rPr lang="fr-FR" altLang="en-US" dirty="0"/>
              <a:t>. Vol. 1, Classes préparatoires aux grandes écoles scientifiques, Masson, Paris, 1984.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550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308" y="1460500"/>
            <a:ext cx="2798383" cy="4754563"/>
          </a:xfrm>
          <a:ln>
            <a:solidFill>
              <a:schemeClr val="tx1"/>
            </a:solidFill>
          </a:ln>
        </p:spPr>
      </p:pic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7895" y="1460500"/>
            <a:ext cx="3299209" cy="4754563"/>
          </a:xfrm>
          <a:ln>
            <a:solidFill>
              <a:schemeClr val="tx1"/>
            </a:solidFill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/>
              <a:t>Monographie imprimée : exemple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03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/>
              <a:t>Monographie imprimée : exemple 9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BE" altLang="en-US" u="sng" dirty="0"/>
              <a:t>Norme ISO </a:t>
            </a:r>
            <a:r>
              <a:rPr lang="fr-BE" altLang="en-US" dirty="0"/>
              <a:t> :</a:t>
            </a:r>
          </a:p>
          <a:p>
            <a:pPr marL="114300">
              <a:spcBef>
                <a:spcPct val="0"/>
              </a:spcBef>
            </a:pPr>
            <a:r>
              <a:rPr lang="fr-FR" altLang="en-US" dirty="0"/>
              <a:t>NOM, Prénom de l'auteur. </a:t>
            </a:r>
            <a:r>
              <a:rPr lang="fr-FR" altLang="en-US" i="1" dirty="0"/>
              <a:t>Titre général de l'ouvrage.</a:t>
            </a:r>
            <a:r>
              <a:rPr lang="fr-FR" altLang="en-US" dirty="0"/>
              <a:t> N° du volume : </a:t>
            </a:r>
            <a:r>
              <a:rPr lang="fr-FR" altLang="en-US" i="1" dirty="0"/>
              <a:t>titre du volume</a:t>
            </a:r>
            <a:r>
              <a:rPr lang="fr-FR" altLang="en-US" dirty="0"/>
              <a:t>. Édition. Ville d'édition : éditeur, année d'édition. Nombre de pages. (Collection ; n° dans la collection). </a:t>
            </a:r>
            <a:r>
              <a:rPr lang="fr-FR" altLang="en-US" dirty="0" smtClean="0"/>
              <a:t>ISBN.</a:t>
            </a:r>
          </a:p>
          <a:p>
            <a:pPr marL="114300">
              <a:spcBef>
                <a:spcPct val="0"/>
              </a:spcBef>
            </a:pPr>
            <a:endParaRPr lang="fr-FR" altLang="en-US" u="sng" dirty="0"/>
          </a:p>
          <a:p>
            <a:pPr marL="114300" indent="-114300">
              <a:spcBef>
                <a:spcPct val="0"/>
              </a:spcBef>
            </a:pPr>
            <a:r>
              <a:rPr lang="fr-BE" altLang="en-US" u="sng" dirty="0" smtClean="0"/>
              <a:t>Dans </a:t>
            </a:r>
            <a:r>
              <a:rPr lang="fr-BE" altLang="en-US" u="sng" dirty="0"/>
              <a:t>notre cas</a:t>
            </a:r>
            <a:r>
              <a:rPr lang="fr-BE" altLang="en-US" dirty="0"/>
              <a:t> :</a:t>
            </a:r>
          </a:p>
          <a:p>
            <a:pPr marL="114300">
              <a:spcBef>
                <a:spcPct val="0"/>
              </a:spcBef>
            </a:pPr>
            <a:r>
              <a:rPr lang="fr-FR" altLang="en-US" dirty="0"/>
              <a:t>BASS, J. </a:t>
            </a:r>
            <a:r>
              <a:rPr lang="fr-FR" altLang="en-US" i="1" dirty="0"/>
              <a:t>Cours de mathématiques</a:t>
            </a:r>
            <a:r>
              <a:rPr lang="fr-FR" altLang="en-US" dirty="0"/>
              <a:t>. Tome III : </a:t>
            </a:r>
            <a:r>
              <a:rPr lang="fr-FR" altLang="en-US" i="1" dirty="0"/>
              <a:t>Topologie, intégration, distributions, équations intégrales, analyse harmonique</a:t>
            </a:r>
            <a:r>
              <a:rPr lang="fr-FR" altLang="en-US" dirty="0"/>
              <a:t>. Paris : Masson, 1971. 405 p</a:t>
            </a:r>
            <a:r>
              <a:rPr lang="fr-FR" altLang="en-US" dirty="0" smtClean="0"/>
              <a:t>.</a:t>
            </a:r>
          </a:p>
          <a:p>
            <a:pPr marL="114300">
              <a:spcBef>
                <a:spcPct val="0"/>
              </a:spcBef>
            </a:pPr>
            <a:endParaRPr lang="fr-FR" dirty="0"/>
          </a:p>
          <a:p>
            <a:pPr>
              <a:spcBef>
                <a:spcPct val="30000"/>
              </a:spcBef>
            </a:pPr>
            <a:r>
              <a:rPr lang="fr-BE" altLang="en-US" u="sng" dirty="0"/>
              <a:t>Norme AMS</a:t>
            </a:r>
            <a:r>
              <a:rPr lang="fr-BE" altLang="en-US" dirty="0"/>
              <a:t> :</a:t>
            </a:r>
          </a:p>
          <a:p>
            <a:pPr marL="114300">
              <a:spcBef>
                <a:spcPct val="0"/>
              </a:spcBef>
            </a:pPr>
            <a:r>
              <a:rPr lang="fr-FR" altLang="en-US" dirty="0"/>
              <a:t>Prénom Nom de l'auteur, </a:t>
            </a:r>
            <a:r>
              <a:rPr lang="fr-FR" altLang="en-US" i="1" dirty="0"/>
              <a:t>Titre général de l'ouvrage. </a:t>
            </a:r>
            <a:r>
              <a:rPr lang="fr-FR" altLang="en-US" dirty="0"/>
              <a:t>N° du volume : </a:t>
            </a:r>
            <a:r>
              <a:rPr lang="fr-FR" altLang="en-US" i="1" dirty="0"/>
              <a:t>Titre du volume</a:t>
            </a:r>
            <a:r>
              <a:rPr lang="fr-FR" altLang="en-US" dirty="0"/>
              <a:t>, édition, collection, n° dans la collection, éditeur, ville d'édition, année d'édition.</a:t>
            </a:r>
          </a:p>
          <a:p>
            <a:pPr>
              <a:spcBef>
                <a:spcPct val="50000"/>
              </a:spcBef>
            </a:pPr>
            <a:r>
              <a:rPr lang="fr-BE" altLang="en-US" u="sng" dirty="0"/>
              <a:t>Dans notre cas</a:t>
            </a:r>
            <a:r>
              <a:rPr lang="fr-BE" altLang="en-US" dirty="0"/>
              <a:t> :</a:t>
            </a:r>
          </a:p>
          <a:p>
            <a:pPr marL="114300">
              <a:spcBef>
                <a:spcPct val="0"/>
              </a:spcBef>
            </a:pPr>
            <a:r>
              <a:rPr lang="fr-FR" altLang="en-US" dirty="0"/>
              <a:t>J. Bass, </a:t>
            </a:r>
            <a:r>
              <a:rPr lang="fr-FR" altLang="en-US" i="1" dirty="0"/>
              <a:t>Cours de mathématiques</a:t>
            </a:r>
            <a:r>
              <a:rPr lang="fr-FR" altLang="en-US" dirty="0"/>
              <a:t>. Tome III : </a:t>
            </a:r>
            <a:r>
              <a:rPr lang="fr-FR" altLang="en-US" i="1" dirty="0"/>
              <a:t>Topologie, intégration, distributions, équations intégrales, analyse harmonique</a:t>
            </a:r>
            <a:r>
              <a:rPr lang="fr-FR" altLang="en-US" dirty="0"/>
              <a:t>, Masson, Paris, 1971</a:t>
            </a:r>
            <a:r>
              <a:rPr lang="fr-FR" altLang="en-US" dirty="0" smtClean="0"/>
              <a:t>.</a:t>
            </a:r>
            <a:endParaRPr lang="fr-BE" alt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81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707" y="1460500"/>
            <a:ext cx="3175586" cy="4754563"/>
          </a:xfrm>
          <a:ln>
            <a:solidFill>
              <a:schemeClr val="tx1"/>
            </a:solidFill>
          </a:ln>
        </p:spPr>
      </p:pic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0563" y="1460500"/>
            <a:ext cx="3633874" cy="4754563"/>
          </a:xfrm>
          <a:ln>
            <a:solidFill>
              <a:schemeClr val="tx1"/>
            </a:solidFill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/>
              <a:t>Monographie imprimée : exemple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88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/>
              <a:t>Monographie imprimée : exemple 10</a:t>
            </a:r>
            <a:endParaRPr lang="en-US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5273" y="1304925"/>
            <a:ext cx="3693454" cy="4926013"/>
          </a:xfrm>
          <a:ln>
            <a:solidFill>
              <a:schemeClr val="tx1"/>
            </a:solidFill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29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257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Références</a:t>
            </a:r>
            <a:r>
              <a:rPr lang="en-US" dirty="0"/>
              <a:t> </a:t>
            </a:r>
            <a:r>
              <a:rPr lang="en-US" dirty="0" err="1"/>
              <a:t>bibliographiques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fr-BE" altLang="en-US" dirty="0" smtClean="0"/>
          </a:p>
          <a:p>
            <a:pPr>
              <a:buNone/>
            </a:pPr>
            <a:r>
              <a:rPr lang="fr-BE" altLang="en-US" dirty="0" smtClean="0"/>
              <a:t>Les </a:t>
            </a:r>
            <a:r>
              <a:rPr lang="fr-BE" altLang="en-US" dirty="0"/>
              <a:t>références bibliographiques</a:t>
            </a:r>
          </a:p>
          <a:p>
            <a:r>
              <a:rPr lang="fr-BE" altLang="en-US" dirty="0"/>
              <a:t>décrivent de manière très précise les documents auxquels on a eu recours </a:t>
            </a:r>
          </a:p>
          <a:p>
            <a:r>
              <a:rPr lang="fr-BE" altLang="en-US" dirty="0"/>
              <a:t>sont regroupées dans la bibliographie qui se trouve à la fin du travail</a:t>
            </a:r>
          </a:p>
          <a:p>
            <a:r>
              <a:rPr lang="fr-BE" altLang="en-US" dirty="0"/>
              <a:t>obéissent à des règles très précises</a:t>
            </a:r>
            <a:endParaRPr lang="fr-FR" alt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360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Monographie</a:t>
            </a:r>
            <a:r>
              <a:rPr lang="en-US" dirty="0"/>
              <a:t> </a:t>
            </a:r>
            <a:r>
              <a:rPr lang="en-US" dirty="0" err="1"/>
              <a:t>imprimée</a:t>
            </a:r>
            <a:r>
              <a:rPr lang="en-US" dirty="0"/>
              <a:t> : </a:t>
            </a:r>
            <a:r>
              <a:rPr lang="en-US" dirty="0" err="1"/>
              <a:t>exemple</a:t>
            </a:r>
            <a:r>
              <a:rPr lang="en-US" dirty="0"/>
              <a:t> 10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fr-BE" altLang="en-US" u="sng" dirty="0"/>
              <a:t>Norme ISO </a:t>
            </a:r>
            <a:r>
              <a:rPr lang="fr-BE" altLang="en-US" dirty="0"/>
              <a:t> :</a:t>
            </a:r>
          </a:p>
          <a:p>
            <a:pPr marL="114300">
              <a:lnSpc>
                <a:spcPct val="90000"/>
              </a:lnSpc>
              <a:spcBef>
                <a:spcPct val="0"/>
              </a:spcBef>
            </a:pPr>
            <a:r>
              <a:rPr lang="fr-FR" altLang="en-US" dirty="0"/>
              <a:t>ÉDITEUR SCIENTIFIQUE, éd. </a:t>
            </a:r>
            <a:r>
              <a:rPr lang="fr-FR" altLang="en-US" i="1" dirty="0"/>
              <a:t>Titre général de l'ouvrage.</a:t>
            </a:r>
            <a:r>
              <a:rPr lang="fr-FR" altLang="en-US" dirty="0"/>
              <a:t> N° du volume : </a:t>
            </a:r>
            <a:r>
              <a:rPr lang="fr-FR" altLang="en-US" i="1" dirty="0"/>
              <a:t>titre du volume</a:t>
            </a:r>
            <a:r>
              <a:rPr lang="fr-FR" altLang="en-US" dirty="0"/>
              <a:t>. Édition. Ville d'édition : éditeur, année d'édition. Nombre de pages. (Collection ; n° dans la collection). </a:t>
            </a:r>
            <a:r>
              <a:rPr lang="fr-FR" altLang="en-US" dirty="0" smtClean="0"/>
              <a:t>ISBN.</a:t>
            </a:r>
          </a:p>
          <a:p>
            <a:pPr marL="114300">
              <a:lnSpc>
                <a:spcPct val="90000"/>
              </a:lnSpc>
              <a:spcBef>
                <a:spcPct val="0"/>
              </a:spcBef>
            </a:pPr>
            <a:endParaRPr lang="fr-FR" altLang="en-US" u="sng" dirty="0"/>
          </a:p>
          <a:p>
            <a:pPr marL="114300" indent="-114300">
              <a:lnSpc>
                <a:spcPct val="90000"/>
              </a:lnSpc>
              <a:spcBef>
                <a:spcPct val="0"/>
              </a:spcBef>
            </a:pPr>
            <a:r>
              <a:rPr lang="fr-BE" altLang="en-US" u="sng" dirty="0" smtClean="0"/>
              <a:t>Dans </a:t>
            </a:r>
            <a:r>
              <a:rPr lang="fr-BE" altLang="en-US" u="sng" dirty="0"/>
              <a:t>notre cas</a:t>
            </a:r>
            <a:r>
              <a:rPr lang="fr-BE" altLang="en-US" dirty="0"/>
              <a:t> :</a:t>
            </a:r>
          </a:p>
          <a:p>
            <a:pPr marL="114300">
              <a:lnSpc>
                <a:spcPct val="90000"/>
              </a:lnSpc>
              <a:spcBef>
                <a:spcPct val="0"/>
              </a:spcBef>
            </a:pPr>
            <a:r>
              <a:rPr lang="fr-FR" altLang="en-US" dirty="0"/>
              <a:t>KOLMOGOROV, A. N. et A. N. YUSHKEVICH, </a:t>
            </a:r>
            <a:r>
              <a:rPr lang="fr-FR" altLang="en-US" dirty="0" err="1"/>
              <a:t>éds</a:t>
            </a:r>
            <a:r>
              <a:rPr lang="fr-FR" altLang="en-US" dirty="0"/>
              <a:t>. </a:t>
            </a:r>
            <a:r>
              <a:rPr lang="fr-FR" altLang="en-US" i="1" dirty="0" err="1"/>
              <a:t>Mathematics</a:t>
            </a:r>
            <a:r>
              <a:rPr lang="fr-FR" altLang="en-US" i="1" dirty="0"/>
              <a:t> of the 19th Century: </a:t>
            </a:r>
            <a:r>
              <a:rPr lang="fr-FR" altLang="en-US" i="1" dirty="0" err="1"/>
              <a:t>Geometry</a:t>
            </a:r>
            <a:r>
              <a:rPr lang="fr-FR" altLang="en-US" i="1" dirty="0"/>
              <a:t>, </a:t>
            </a:r>
            <a:r>
              <a:rPr lang="fr-FR" altLang="en-US" i="1" dirty="0" err="1"/>
              <a:t>Analytic</a:t>
            </a:r>
            <a:r>
              <a:rPr lang="fr-FR" altLang="en-US" i="1" dirty="0"/>
              <a:t> </a:t>
            </a:r>
            <a:r>
              <a:rPr lang="fr-FR" altLang="en-US" i="1" dirty="0" err="1"/>
              <a:t>Function</a:t>
            </a:r>
            <a:r>
              <a:rPr lang="fr-FR" altLang="en-US" i="1" dirty="0"/>
              <a:t> Theory</a:t>
            </a:r>
            <a:r>
              <a:rPr lang="fr-FR" altLang="en-US" dirty="0"/>
              <a:t>. Basel : </a:t>
            </a:r>
            <a:r>
              <a:rPr lang="fr-FR" altLang="en-US" dirty="0" err="1"/>
              <a:t>Birkhäuser</a:t>
            </a:r>
            <a:r>
              <a:rPr lang="fr-FR" altLang="en-US" dirty="0"/>
              <a:t> </a:t>
            </a:r>
            <a:r>
              <a:rPr lang="fr-FR" altLang="en-US" dirty="0" err="1"/>
              <a:t>Verlag</a:t>
            </a:r>
            <a:r>
              <a:rPr lang="fr-FR" altLang="en-US" dirty="0"/>
              <a:t>, 1996. 291p. Traduit du russe par Roger Cooke. ISBN 3-7643-5048-2</a:t>
            </a:r>
            <a:r>
              <a:rPr lang="fr-FR" altLang="en-US" dirty="0" smtClean="0"/>
              <a:t>.</a:t>
            </a:r>
          </a:p>
          <a:p>
            <a:pPr marL="114300">
              <a:lnSpc>
                <a:spcPct val="90000"/>
              </a:lnSpc>
              <a:spcBef>
                <a:spcPct val="0"/>
              </a:spcBef>
            </a:pPr>
            <a:endParaRPr lang="fr-FR" dirty="0"/>
          </a:p>
          <a:p>
            <a:pPr marL="609600" indent="-609600">
              <a:spcBef>
                <a:spcPct val="30000"/>
              </a:spcBef>
            </a:pPr>
            <a:r>
              <a:rPr lang="fr-BE" altLang="en-US" u="sng" dirty="0"/>
              <a:t>Norme AMS</a:t>
            </a:r>
            <a:r>
              <a:rPr lang="fr-BE" altLang="en-US" dirty="0"/>
              <a:t> :</a:t>
            </a:r>
          </a:p>
          <a:p>
            <a:pPr>
              <a:spcBef>
                <a:spcPct val="0"/>
              </a:spcBef>
            </a:pPr>
            <a:r>
              <a:rPr lang="fr-FR" altLang="en-US" dirty="0"/>
              <a:t>Éditeur scientifique (éd.), </a:t>
            </a:r>
            <a:r>
              <a:rPr lang="fr-FR" altLang="en-US" i="1" dirty="0"/>
              <a:t>Titre général de l'ouvrage. </a:t>
            </a:r>
            <a:r>
              <a:rPr lang="fr-FR" altLang="en-US" dirty="0"/>
              <a:t>N° du volume : </a:t>
            </a:r>
            <a:r>
              <a:rPr lang="fr-FR" altLang="en-US" i="1" dirty="0"/>
              <a:t>Titre du volume</a:t>
            </a:r>
            <a:r>
              <a:rPr lang="fr-FR" altLang="en-US" dirty="0"/>
              <a:t>, édition, collection, n° dans la collection, éditeur, ville d'édition, année d'édition.</a:t>
            </a:r>
          </a:p>
          <a:p>
            <a:pPr marL="609600" indent="-609600">
              <a:spcBef>
                <a:spcPct val="50000"/>
              </a:spcBef>
            </a:pPr>
            <a:r>
              <a:rPr lang="fr-BE" altLang="en-US" u="sng" dirty="0"/>
              <a:t>Dans notre cas</a:t>
            </a:r>
            <a:r>
              <a:rPr lang="fr-BE" altLang="en-US" dirty="0"/>
              <a:t> :</a:t>
            </a:r>
          </a:p>
          <a:p>
            <a:pPr>
              <a:spcBef>
                <a:spcPct val="0"/>
              </a:spcBef>
            </a:pPr>
            <a:r>
              <a:rPr lang="fr-FR" altLang="en-US" dirty="0"/>
              <a:t>A. N. Kolmogorov et A. N. </a:t>
            </a:r>
            <a:r>
              <a:rPr lang="fr-FR" altLang="en-US" dirty="0" err="1"/>
              <a:t>Yushkevich</a:t>
            </a:r>
            <a:r>
              <a:rPr lang="fr-FR" altLang="en-US" dirty="0"/>
              <a:t> (</a:t>
            </a:r>
            <a:r>
              <a:rPr lang="fr-FR" altLang="en-US" dirty="0" err="1"/>
              <a:t>éds</a:t>
            </a:r>
            <a:r>
              <a:rPr lang="fr-FR" altLang="en-US" dirty="0"/>
              <a:t>), </a:t>
            </a:r>
            <a:r>
              <a:rPr lang="fr-FR" altLang="en-US" i="1" dirty="0" err="1"/>
              <a:t>Mathematics</a:t>
            </a:r>
            <a:r>
              <a:rPr lang="fr-FR" altLang="en-US" i="1" dirty="0"/>
              <a:t> of the 19th </a:t>
            </a:r>
            <a:r>
              <a:rPr lang="fr-FR" altLang="en-US" i="1" dirty="0" err="1"/>
              <a:t>century</a:t>
            </a:r>
            <a:r>
              <a:rPr lang="fr-FR" altLang="en-US" i="1" dirty="0"/>
              <a:t>: </a:t>
            </a:r>
            <a:r>
              <a:rPr lang="fr-FR" altLang="en-US" i="1" dirty="0" err="1"/>
              <a:t>geometry</a:t>
            </a:r>
            <a:r>
              <a:rPr lang="fr-FR" altLang="en-US" i="1" dirty="0"/>
              <a:t>, </a:t>
            </a:r>
            <a:r>
              <a:rPr lang="fr-FR" altLang="en-US" i="1" dirty="0" err="1"/>
              <a:t>analytic</a:t>
            </a:r>
            <a:r>
              <a:rPr lang="fr-FR" altLang="en-US" i="1" dirty="0"/>
              <a:t> </a:t>
            </a:r>
            <a:r>
              <a:rPr lang="fr-FR" altLang="en-US" i="1" dirty="0" err="1"/>
              <a:t>function</a:t>
            </a:r>
            <a:r>
              <a:rPr lang="fr-FR" altLang="en-US" i="1" dirty="0"/>
              <a:t> </a:t>
            </a:r>
            <a:r>
              <a:rPr lang="fr-FR" altLang="en-US" i="1" dirty="0" err="1"/>
              <a:t>theory</a:t>
            </a:r>
            <a:r>
              <a:rPr lang="fr-FR" altLang="en-US" dirty="0"/>
              <a:t>, </a:t>
            </a:r>
            <a:r>
              <a:rPr lang="fr-FR" altLang="en-US" dirty="0" err="1"/>
              <a:t>Birkhäuser</a:t>
            </a:r>
            <a:r>
              <a:rPr lang="fr-FR" altLang="en-US" dirty="0"/>
              <a:t> </a:t>
            </a:r>
            <a:r>
              <a:rPr lang="fr-FR" altLang="en-US" dirty="0" err="1"/>
              <a:t>Verlag</a:t>
            </a:r>
            <a:r>
              <a:rPr lang="fr-FR" altLang="en-US" dirty="0"/>
              <a:t>, Basel, 1996, traduit du russe par Roger Cooke</a:t>
            </a:r>
            <a:r>
              <a:rPr lang="fr-FR" altLang="en-US" dirty="0" smtClean="0"/>
              <a:t>.</a:t>
            </a:r>
            <a:endParaRPr lang="fr-BE" alt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30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307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/>
              <a:t>Chapitre d’un livre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BE" altLang="en-US" u="sng" dirty="0"/>
              <a:t>Norme ISO </a:t>
            </a:r>
            <a:r>
              <a:rPr lang="fr-BE" altLang="en-US" dirty="0"/>
              <a:t> :</a:t>
            </a:r>
          </a:p>
          <a:p>
            <a:pPr marL="114300">
              <a:spcBef>
                <a:spcPct val="0"/>
              </a:spcBef>
            </a:pPr>
            <a:r>
              <a:rPr lang="fr-FR" altLang="en-US" dirty="0"/>
              <a:t>NOM, Prénom de l’auteur du chapitre. Titre du chapitre. </a:t>
            </a:r>
            <a:r>
              <a:rPr lang="fr-FR" altLang="en-US" i="1" dirty="0"/>
              <a:t>In</a:t>
            </a:r>
            <a:r>
              <a:rPr lang="fr-FR" altLang="en-US" dirty="0"/>
              <a:t> : NOM, Prénom de l’éditeur de l’ouvrage, </a:t>
            </a:r>
            <a:r>
              <a:rPr lang="fr-FR" altLang="en-US" i="1" dirty="0"/>
              <a:t>Titre de l’ouvrage</a:t>
            </a:r>
            <a:r>
              <a:rPr lang="fr-FR" altLang="en-US" dirty="0"/>
              <a:t>, édition, ville d’édition : éditeur, année d’édition, (Collection ; n° dans la collection), chapitre, première-dernière pages. Note</a:t>
            </a:r>
            <a:r>
              <a:rPr lang="fr-FR" altLang="en-US" dirty="0" smtClean="0"/>
              <a:t>.</a:t>
            </a:r>
          </a:p>
          <a:p>
            <a:pPr marL="114300">
              <a:spcBef>
                <a:spcPct val="0"/>
              </a:spcBef>
            </a:pPr>
            <a:endParaRPr lang="fr-BE" altLang="en-US" dirty="0"/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fr-BE" altLang="en-US" u="sng" dirty="0"/>
              <a:t>Norme AMS</a:t>
            </a:r>
            <a:r>
              <a:rPr lang="fr-BE" altLang="en-US" dirty="0"/>
              <a:t> :</a:t>
            </a:r>
          </a:p>
          <a:p>
            <a:pPr marL="114300">
              <a:spcBef>
                <a:spcPct val="0"/>
              </a:spcBef>
            </a:pPr>
            <a:r>
              <a:rPr lang="fr-FR" altLang="en-US" dirty="0"/>
              <a:t>Prénom Nom de l’auteur du chapitre, </a:t>
            </a:r>
            <a:r>
              <a:rPr lang="fr-FR" altLang="en-US" i="1" dirty="0"/>
              <a:t>Titre du chapitre</a:t>
            </a:r>
            <a:r>
              <a:rPr lang="fr-FR" altLang="en-US" dirty="0"/>
              <a:t>, Titre de l’ouvrage (Prénom Nom de l’éditeur de l’ouvrage), édition, collection, n° dans la collection, éditeur, ville d’édition, année d’édition, note, première-dernière pages.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31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612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707" y="1460500"/>
            <a:ext cx="3175586" cy="4754563"/>
          </a:xfrm>
          <a:ln>
            <a:solidFill>
              <a:schemeClr val="tx1"/>
            </a:solidFill>
          </a:ln>
        </p:spPr>
      </p:pic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2450" y="1460500"/>
            <a:ext cx="3770099" cy="4754563"/>
          </a:xfrm>
          <a:ln>
            <a:solidFill>
              <a:schemeClr val="tx1"/>
            </a:solidFill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/>
              <a:t>Chapitre d’un livre : exemple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98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/>
              <a:t>Chapitre d’un livre : exemple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BE" altLang="en-US" u="sng" dirty="0"/>
              <a:t>Norme ISO </a:t>
            </a:r>
            <a:r>
              <a:rPr lang="fr-BE" altLang="en-US" dirty="0"/>
              <a:t> :</a:t>
            </a:r>
          </a:p>
          <a:p>
            <a:pPr marL="114300">
              <a:spcBef>
                <a:spcPct val="0"/>
              </a:spcBef>
            </a:pPr>
            <a:r>
              <a:rPr lang="fr-FR" altLang="en-US" dirty="0"/>
              <a:t>NOM, Prénom de l’auteur du chapitre. Titre du chapitre. </a:t>
            </a:r>
            <a:r>
              <a:rPr lang="fr-FR" altLang="en-US" i="1" dirty="0"/>
              <a:t>In</a:t>
            </a:r>
            <a:r>
              <a:rPr lang="fr-FR" altLang="en-US" dirty="0"/>
              <a:t> : NOM, Prénom de l’éditeur de l’ouvrage, </a:t>
            </a:r>
            <a:r>
              <a:rPr lang="fr-FR" altLang="en-US" i="1" dirty="0"/>
              <a:t>Titre de l’ouvrage</a:t>
            </a:r>
            <a:r>
              <a:rPr lang="fr-FR" altLang="en-US" dirty="0"/>
              <a:t>, édition, ville d’édition : éditeur, année d’édition, (Collection ; n° dans la collection), chapitre, première-dernière pages. Note</a:t>
            </a:r>
            <a:r>
              <a:rPr lang="fr-FR" altLang="en-US" dirty="0" smtClean="0"/>
              <a:t>.</a:t>
            </a:r>
          </a:p>
          <a:p>
            <a:pPr marL="114300">
              <a:spcBef>
                <a:spcPct val="0"/>
              </a:spcBef>
            </a:pPr>
            <a:endParaRPr lang="fr-BE" altLang="en-US" dirty="0"/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fr-BE" altLang="en-US" u="sng" dirty="0"/>
              <a:t>Dans notre cas</a:t>
            </a:r>
            <a:r>
              <a:rPr lang="fr-BE" altLang="en-US" dirty="0"/>
              <a:t> :</a:t>
            </a:r>
          </a:p>
          <a:p>
            <a:pPr marL="114300">
              <a:spcBef>
                <a:spcPct val="0"/>
              </a:spcBef>
            </a:pPr>
            <a:r>
              <a:rPr lang="fr-FR" altLang="en-US" dirty="0"/>
              <a:t>LAPTEV, B. L. et B. A. ROZENFEL'D. </a:t>
            </a:r>
            <a:r>
              <a:rPr lang="fr-FR" altLang="en-US" dirty="0" err="1"/>
              <a:t>Geometry</a:t>
            </a:r>
            <a:r>
              <a:rPr lang="fr-FR" altLang="en-US" dirty="0"/>
              <a:t>. </a:t>
            </a:r>
            <a:r>
              <a:rPr lang="fr-FR" altLang="en-US" i="1" dirty="0"/>
              <a:t>In</a:t>
            </a:r>
            <a:r>
              <a:rPr lang="fr-FR" altLang="en-US" dirty="0"/>
              <a:t> : KOLMOGOROV, A. N. et A. N. YUSHKEVICH, </a:t>
            </a:r>
            <a:r>
              <a:rPr lang="fr-FR" altLang="en-US" dirty="0" err="1"/>
              <a:t>éds</a:t>
            </a:r>
            <a:r>
              <a:rPr lang="fr-FR" altLang="en-US" dirty="0"/>
              <a:t>, </a:t>
            </a:r>
            <a:r>
              <a:rPr lang="fr-FR" altLang="en-US" i="1" dirty="0" err="1"/>
              <a:t>Mathematics</a:t>
            </a:r>
            <a:r>
              <a:rPr lang="fr-FR" altLang="en-US" i="1" dirty="0"/>
              <a:t> of the 19th Century: </a:t>
            </a:r>
            <a:r>
              <a:rPr lang="fr-FR" altLang="en-US" i="1" dirty="0" err="1"/>
              <a:t>Geometry</a:t>
            </a:r>
            <a:r>
              <a:rPr lang="fr-FR" altLang="en-US" i="1" dirty="0"/>
              <a:t>, </a:t>
            </a:r>
            <a:r>
              <a:rPr lang="fr-FR" altLang="en-US" i="1" dirty="0" err="1"/>
              <a:t>Analytic</a:t>
            </a:r>
            <a:r>
              <a:rPr lang="fr-FR" altLang="en-US" i="1" dirty="0"/>
              <a:t> </a:t>
            </a:r>
            <a:r>
              <a:rPr lang="fr-FR" altLang="en-US" i="1" dirty="0" err="1"/>
              <a:t>Function</a:t>
            </a:r>
            <a:r>
              <a:rPr lang="fr-FR" altLang="en-US" i="1" dirty="0"/>
              <a:t> Theory</a:t>
            </a:r>
            <a:r>
              <a:rPr lang="fr-FR" altLang="en-US" dirty="0"/>
              <a:t>, Basel : </a:t>
            </a:r>
            <a:r>
              <a:rPr lang="fr-FR" altLang="en-US" dirty="0" err="1"/>
              <a:t>Birkhäuser</a:t>
            </a:r>
            <a:r>
              <a:rPr lang="fr-FR" altLang="en-US" dirty="0"/>
              <a:t> </a:t>
            </a:r>
            <a:r>
              <a:rPr lang="fr-FR" altLang="en-US" dirty="0" err="1"/>
              <a:t>Verlag</a:t>
            </a:r>
            <a:r>
              <a:rPr lang="fr-FR" altLang="en-US" dirty="0"/>
              <a:t>, 1996, chapitre 1, p. 1-117. Traduit du russe par Roger Cooke.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33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2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/>
              <a:t>Chapitre d’un livre : exemple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  <a:defRPr/>
            </a:pPr>
            <a:r>
              <a:rPr lang="fr-BE" u="sng" dirty="0"/>
              <a:t>Norme AMS</a:t>
            </a:r>
            <a:r>
              <a:rPr lang="fr-BE" dirty="0"/>
              <a:t> :</a:t>
            </a:r>
          </a:p>
          <a:p>
            <a:pPr>
              <a:spcBef>
                <a:spcPct val="0"/>
              </a:spcBef>
              <a:defRPr/>
            </a:pPr>
            <a:r>
              <a:rPr lang="fr-FR" dirty="0"/>
              <a:t>Prénom Nom de l'auteur du chapitre, </a:t>
            </a:r>
            <a:r>
              <a:rPr lang="fr-FR" i="1" dirty="0"/>
              <a:t>Titre du chapitre</a:t>
            </a:r>
            <a:r>
              <a:rPr lang="fr-FR" dirty="0"/>
              <a:t>, Titre de l’ouvrage (Prénom Nom de l’éditeur de l’ouvrage), édition, collection, n° dans la collection, éditeur, ville d’édition, année d’édition, note, première-dernière pages</a:t>
            </a:r>
            <a:r>
              <a:rPr lang="fr-FR" dirty="0" smtClean="0"/>
              <a:t>.</a:t>
            </a:r>
          </a:p>
          <a:p>
            <a:pPr>
              <a:spcBef>
                <a:spcPct val="0"/>
              </a:spcBef>
              <a:defRPr/>
            </a:pPr>
            <a:endParaRPr lang="fr-FR" dirty="0"/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fr-BE" u="sng" dirty="0"/>
              <a:t>Dans notre cas</a:t>
            </a:r>
            <a:r>
              <a:rPr lang="fr-BE" dirty="0"/>
              <a:t> :</a:t>
            </a:r>
          </a:p>
          <a:p>
            <a:pPr>
              <a:spcBef>
                <a:spcPct val="0"/>
              </a:spcBef>
              <a:defRPr/>
            </a:pPr>
            <a:r>
              <a:rPr lang="fr-FR" dirty="0"/>
              <a:t>B. L. Laptev et B. A. </a:t>
            </a:r>
            <a:r>
              <a:rPr lang="fr-FR" dirty="0" err="1"/>
              <a:t>Rozenfel'd</a:t>
            </a:r>
            <a:r>
              <a:rPr lang="fr-FR" dirty="0"/>
              <a:t>, </a:t>
            </a:r>
            <a:r>
              <a:rPr lang="fr-FR" i="1" dirty="0" err="1"/>
              <a:t>Geometry</a:t>
            </a:r>
            <a:r>
              <a:rPr lang="fr-FR" dirty="0"/>
              <a:t>, </a:t>
            </a:r>
            <a:r>
              <a:rPr lang="fr-FR" dirty="0" err="1"/>
              <a:t>Mathematics</a:t>
            </a:r>
            <a:r>
              <a:rPr lang="fr-FR" dirty="0"/>
              <a:t> of the 19th Century: </a:t>
            </a:r>
            <a:r>
              <a:rPr lang="fr-FR" dirty="0" err="1"/>
              <a:t>geometry</a:t>
            </a:r>
            <a:r>
              <a:rPr lang="fr-FR" dirty="0"/>
              <a:t>, </a:t>
            </a:r>
            <a:r>
              <a:rPr lang="fr-FR" dirty="0" err="1"/>
              <a:t>analytic</a:t>
            </a:r>
            <a:r>
              <a:rPr lang="fr-FR" dirty="0"/>
              <a:t> </a:t>
            </a:r>
            <a:r>
              <a:rPr lang="fr-FR" dirty="0" err="1"/>
              <a:t>function</a:t>
            </a:r>
            <a:r>
              <a:rPr lang="fr-FR" dirty="0"/>
              <a:t> </a:t>
            </a:r>
            <a:r>
              <a:rPr lang="fr-FR" dirty="0" err="1"/>
              <a:t>theory</a:t>
            </a:r>
            <a:r>
              <a:rPr lang="fr-FR" dirty="0"/>
              <a:t> (A. N. Kolmogorov et A. N. </a:t>
            </a:r>
            <a:r>
              <a:rPr lang="fr-FR" dirty="0" err="1"/>
              <a:t>Yushkevich</a:t>
            </a:r>
            <a:r>
              <a:rPr lang="fr-FR" dirty="0"/>
              <a:t>, </a:t>
            </a:r>
            <a:r>
              <a:rPr lang="fr-FR" dirty="0" err="1"/>
              <a:t>éds</a:t>
            </a:r>
            <a:r>
              <a:rPr lang="fr-FR" dirty="0"/>
              <a:t>), </a:t>
            </a:r>
            <a:r>
              <a:rPr lang="fr-FR" dirty="0" err="1"/>
              <a:t>Birkhäuser</a:t>
            </a:r>
            <a:r>
              <a:rPr lang="fr-FR" dirty="0"/>
              <a:t> </a:t>
            </a:r>
            <a:r>
              <a:rPr lang="fr-FR" dirty="0" err="1"/>
              <a:t>Verlag</a:t>
            </a:r>
            <a:r>
              <a:rPr lang="fr-FR" dirty="0"/>
              <a:t>, Basel, 1996, traduit du russe par Roger Cooke, p. 1-117.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34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93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Références</a:t>
            </a:r>
            <a:r>
              <a:rPr lang="en-US" dirty="0"/>
              <a:t> </a:t>
            </a:r>
            <a:r>
              <a:rPr lang="en-US" dirty="0" err="1"/>
              <a:t>bibliographiques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BE" altLang="en-US" dirty="0" smtClean="0"/>
              <a:t>Nous </a:t>
            </a:r>
            <a:r>
              <a:rPr lang="fr-BE" altLang="en-US" dirty="0"/>
              <a:t>présenterons les règles proposées</a:t>
            </a:r>
          </a:p>
          <a:p>
            <a:r>
              <a:rPr lang="fr-BE" altLang="en-US" dirty="0"/>
              <a:t>par l’ISO (</a:t>
            </a:r>
            <a:r>
              <a:rPr lang="fr-FR" altLang="en-US" dirty="0"/>
              <a:t>International </a:t>
            </a:r>
            <a:r>
              <a:rPr lang="fr-FR" altLang="en-US" dirty="0" err="1"/>
              <a:t>Organization</a:t>
            </a:r>
            <a:r>
              <a:rPr lang="fr-FR" altLang="en-US" dirty="0"/>
              <a:t> for </a:t>
            </a:r>
            <a:r>
              <a:rPr lang="fr-FR" altLang="en-US" dirty="0" err="1"/>
              <a:t>Standardization</a:t>
            </a:r>
            <a:r>
              <a:rPr lang="fr-FR" altLang="en-US" dirty="0"/>
              <a:t>)</a:t>
            </a:r>
          </a:p>
          <a:p>
            <a:pPr lvl="1"/>
            <a:r>
              <a:rPr lang="fr-BE" altLang="en-US" dirty="0"/>
              <a:t>Norme ISO 690 pour les documents imprimés</a:t>
            </a:r>
          </a:p>
          <a:p>
            <a:pPr lvl="1"/>
            <a:r>
              <a:rPr lang="fr-BE" altLang="en-US" dirty="0"/>
              <a:t>Norme ISO 690-2 pour les documents électroniques</a:t>
            </a:r>
          </a:p>
          <a:p>
            <a:r>
              <a:rPr lang="fr-BE" altLang="en-US" dirty="0"/>
              <a:t>par l’AMS (American </a:t>
            </a:r>
            <a:r>
              <a:rPr lang="fr-BE" altLang="en-US" dirty="0" err="1"/>
              <a:t>Mathematical</a:t>
            </a:r>
            <a:r>
              <a:rPr lang="fr-BE" altLang="en-US" dirty="0"/>
              <a:t> </a:t>
            </a:r>
            <a:r>
              <a:rPr lang="fr-BE" altLang="en-US" dirty="0" smtClean="0"/>
              <a:t>Society)</a:t>
            </a:r>
          </a:p>
          <a:p>
            <a:endParaRPr lang="fr-BE" altLang="en-US" dirty="0"/>
          </a:p>
          <a:p>
            <a:pPr marL="0" indent="0">
              <a:buNone/>
            </a:pPr>
            <a:endParaRPr lang="fr-BE" altLang="en-US" dirty="0" smtClean="0"/>
          </a:p>
          <a:p>
            <a:pPr marL="0" indent="0">
              <a:buNone/>
            </a:pPr>
            <a:r>
              <a:rPr lang="fr-BE" altLang="en-US" dirty="0" smtClean="0"/>
              <a:t>Il </a:t>
            </a:r>
            <a:r>
              <a:rPr lang="fr-BE" altLang="en-US" dirty="0"/>
              <a:t>faut utiliser les mêmes règles dans toute la bibliographie pour</a:t>
            </a:r>
          </a:p>
          <a:p>
            <a:r>
              <a:rPr lang="fr-BE" altLang="en-US" dirty="0"/>
              <a:t>que l’ensemble soit cohérent</a:t>
            </a:r>
          </a:p>
          <a:p>
            <a:r>
              <a:rPr lang="fr-BE" altLang="en-US" dirty="0"/>
              <a:t>et que l’on puisse identifier sans ambiguïté et retrouver rapidement les documents </a:t>
            </a:r>
            <a:r>
              <a:rPr lang="fr-BE" altLang="en-US" dirty="0" smtClean="0"/>
              <a:t>cités</a:t>
            </a:r>
            <a:endParaRPr lang="fr-FR" alt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289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/>
              <a:t>Monographie imprimée : cas général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altLang="en-US" u="sng" dirty="0"/>
              <a:t>Norme ISO </a:t>
            </a:r>
            <a:r>
              <a:rPr lang="fr-BE" altLang="en-US" dirty="0"/>
              <a:t> :</a:t>
            </a:r>
          </a:p>
          <a:p>
            <a:pPr marL="114300">
              <a:spcBef>
                <a:spcPct val="0"/>
              </a:spcBef>
            </a:pPr>
            <a:r>
              <a:rPr lang="fr-FR" altLang="en-US" dirty="0"/>
              <a:t>NOM, Prénom de l'auteur. </a:t>
            </a:r>
            <a:r>
              <a:rPr lang="fr-FR" altLang="en-US" i="1" dirty="0"/>
              <a:t>Titre de l'ouvrage : sous-titre</a:t>
            </a:r>
            <a:r>
              <a:rPr lang="fr-FR" altLang="en-US" dirty="0"/>
              <a:t>. Édition. Ville d'édition : éditeur, année d'édition. Nombre de pages. (Collection ; n° dans la collection). ISBN</a:t>
            </a:r>
            <a:r>
              <a:rPr lang="fr-FR" altLang="en-US" dirty="0" smtClean="0"/>
              <a:t>.</a:t>
            </a:r>
          </a:p>
          <a:p>
            <a:pPr marL="114300">
              <a:spcBef>
                <a:spcPct val="0"/>
              </a:spcBef>
            </a:pPr>
            <a:endParaRPr lang="fr-FR" altLang="en-US" u="sng" dirty="0"/>
          </a:p>
          <a:p>
            <a:pPr marL="114300">
              <a:spcBef>
                <a:spcPct val="0"/>
              </a:spcBef>
            </a:pPr>
            <a:endParaRPr lang="fr-BE" altLang="en-US" u="sng" dirty="0"/>
          </a:p>
          <a:p>
            <a:pPr>
              <a:spcBef>
                <a:spcPct val="30000"/>
              </a:spcBef>
            </a:pPr>
            <a:r>
              <a:rPr lang="fr-BE" altLang="en-US" u="sng" dirty="0"/>
              <a:t>Norme AMS</a:t>
            </a:r>
            <a:r>
              <a:rPr lang="fr-BE" altLang="en-US" dirty="0"/>
              <a:t> :</a:t>
            </a:r>
          </a:p>
          <a:p>
            <a:pPr marL="114300">
              <a:spcBef>
                <a:spcPct val="0"/>
              </a:spcBef>
            </a:pPr>
            <a:r>
              <a:rPr lang="fr-FR" altLang="en-US" dirty="0"/>
              <a:t>Prénom Nom de l'auteur, </a:t>
            </a:r>
            <a:r>
              <a:rPr lang="fr-FR" altLang="en-US" i="1" dirty="0"/>
              <a:t>Titre de l'ouvrage : sous-titre</a:t>
            </a:r>
            <a:r>
              <a:rPr lang="fr-FR" altLang="en-US" dirty="0"/>
              <a:t>, édition, collection, n° dans la collection, éditeur, ville d'édition, année d'édition.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496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Monographie</a:t>
            </a:r>
            <a:r>
              <a:rPr lang="en-US" dirty="0"/>
              <a:t> </a:t>
            </a:r>
            <a:r>
              <a:rPr lang="en-US" dirty="0" err="1"/>
              <a:t>imprimée</a:t>
            </a:r>
            <a:r>
              <a:rPr lang="en-US" dirty="0"/>
              <a:t> : </a:t>
            </a:r>
            <a:r>
              <a:rPr lang="en-US" dirty="0" err="1"/>
              <a:t>exemple</a:t>
            </a:r>
            <a:r>
              <a:rPr lang="en-US" dirty="0"/>
              <a:t> 1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867" y="1460500"/>
            <a:ext cx="2945265" cy="4754563"/>
          </a:xfrm>
          <a:ln>
            <a:solidFill>
              <a:schemeClr val="tx1"/>
            </a:solidFill>
          </a:ln>
        </p:spPr>
      </p:pic>
      <p:pic>
        <p:nvPicPr>
          <p:cNvPr id="7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1698" y="1460500"/>
            <a:ext cx="3151603" cy="4754563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5390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Monographie</a:t>
            </a:r>
            <a:r>
              <a:rPr lang="en-US" dirty="0"/>
              <a:t> </a:t>
            </a:r>
            <a:r>
              <a:rPr lang="en-US" dirty="0" err="1"/>
              <a:t>imprimée</a:t>
            </a:r>
            <a:r>
              <a:rPr lang="en-US" dirty="0"/>
              <a:t> : </a:t>
            </a:r>
            <a:r>
              <a:rPr lang="en-US" dirty="0" err="1"/>
              <a:t>exemple</a:t>
            </a:r>
            <a:r>
              <a:rPr lang="en-US" dirty="0"/>
              <a:t> 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altLang="en-US" u="sng" dirty="0"/>
              <a:t>Norme ISO </a:t>
            </a:r>
            <a:r>
              <a:rPr lang="fr-BE" altLang="en-US" dirty="0"/>
              <a:t> :</a:t>
            </a:r>
          </a:p>
          <a:p>
            <a:pPr marL="114300">
              <a:spcBef>
                <a:spcPct val="0"/>
              </a:spcBef>
            </a:pPr>
            <a:r>
              <a:rPr lang="fr-FR" altLang="en-US" dirty="0"/>
              <a:t>NOM, Prénom de l'auteur. </a:t>
            </a:r>
            <a:r>
              <a:rPr lang="fr-FR" altLang="en-US" i="1" dirty="0"/>
              <a:t>Titre de l'ouvrage : sous-titre</a:t>
            </a:r>
            <a:r>
              <a:rPr lang="fr-FR" altLang="en-US" dirty="0"/>
              <a:t>. Édition. Ville d'édition : éditeur, année d'édition. Nombre de pages. (Collection ; n° dans la collection). ISBN.</a:t>
            </a:r>
          </a:p>
          <a:p>
            <a:pPr>
              <a:spcBef>
                <a:spcPct val="30000"/>
              </a:spcBef>
            </a:pPr>
            <a:r>
              <a:rPr lang="fr-BE" altLang="en-US" u="sng" dirty="0"/>
              <a:t>Dans notre cas</a:t>
            </a:r>
            <a:r>
              <a:rPr lang="fr-BE" altLang="en-US" dirty="0"/>
              <a:t> :</a:t>
            </a:r>
          </a:p>
          <a:p>
            <a:pPr marL="114300">
              <a:spcBef>
                <a:spcPct val="0"/>
              </a:spcBef>
            </a:pPr>
            <a:r>
              <a:rPr lang="en-US" altLang="en-US" dirty="0"/>
              <a:t>ROSE, H. E. </a:t>
            </a:r>
            <a:r>
              <a:rPr lang="en-US" altLang="en-US" i="1" dirty="0"/>
              <a:t>A Course in Number Theory</a:t>
            </a:r>
            <a:r>
              <a:rPr lang="en-US" altLang="en-US" dirty="0"/>
              <a:t>. 2</a:t>
            </a:r>
            <a:r>
              <a:rPr lang="en-US" altLang="en-US" baseline="30000" dirty="0"/>
              <a:t>e</a:t>
            </a:r>
            <a:r>
              <a:rPr lang="en-US" altLang="en-US" dirty="0"/>
              <a:t> </a:t>
            </a:r>
            <a:r>
              <a:rPr lang="en-US" altLang="en-US" dirty="0" err="1"/>
              <a:t>éd</a:t>
            </a:r>
            <a:r>
              <a:rPr lang="en-US" altLang="en-US" dirty="0"/>
              <a:t>. Oxford : Clarendon Press, 1994. XV, 398 p. ISBN 0-19-853470-5.</a:t>
            </a:r>
            <a:endParaRPr lang="fr-FR" altLang="en-US" dirty="0"/>
          </a:p>
          <a:p>
            <a:endParaRPr lang="en-US" dirty="0" smtClean="0"/>
          </a:p>
          <a:p>
            <a:pPr>
              <a:spcBef>
                <a:spcPct val="30000"/>
              </a:spcBef>
            </a:pPr>
            <a:r>
              <a:rPr lang="fr-BE" altLang="en-US" u="sng" dirty="0"/>
              <a:t>Norme AMS</a:t>
            </a:r>
            <a:r>
              <a:rPr lang="fr-BE" altLang="en-US" dirty="0"/>
              <a:t> :</a:t>
            </a:r>
          </a:p>
          <a:p>
            <a:pPr marL="114300">
              <a:spcBef>
                <a:spcPct val="0"/>
              </a:spcBef>
            </a:pPr>
            <a:r>
              <a:rPr lang="fr-FR" altLang="en-US" dirty="0"/>
              <a:t>Prénom Nom de l'auteur, </a:t>
            </a:r>
            <a:r>
              <a:rPr lang="fr-FR" altLang="en-US" i="1" dirty="0"/>
              <a:t>Titre de l'ouvrage : sous-titre</a:t>
            </a:r>
            <a:r>
              <a:rPr lang="fr-FR" altLang="en-US" dirty="0"/>
              <a:t>, édition, collection, n° dans la collection, éditeur, ville d'édition, année d'édition.</a:t>
            </a:r>
          </a:p>
          <a:p>
            <a:pPr>
              <a:spcBef>
                <a:spcPct val="50000"/>
              </a:spcBef>
            </a:pPr>
            <a:r>
              <a:rPr lang="fr-BE" altLang="en-US" u="sng" dirty="0"/>
              <a:t>Dans notre cas</a:t>
            </a:r>
            <a:r>
              <a:rPr lang="fr-BE" altLang="en-US" dirty="0"/>
              <a:t> :</a:t>
            </a:r>
          </a:p>
          <a:p>
            <a:pPr marL="114300">
              <a:spcBef>
                <a:spcPct val="0"/>
              </a:spcBef>
            </a:pPr>
            <a:r>
              <a:rPr lang="en-US" altLang="en-US" dirty="0"/>
              <a:t>H. E. Rose, </a:t>
            </a:r>
            <a:r>
              <a:rPr lang="en-US" altLang="en-US" i="1" dirty="0"/>
              <a:t>A course in number theory</a:t>
            </a:r>
            <a:r>
              <a:rPr lang="en-US" altLang="en-US" dirty="0"/>
              <a:t>, 2</a:t>
            </a:r>
            <a:r>
              <a:rPr lang="en-US" altLang="en-US" baseline="30000" dirty="0"/>
              <a:t>e</a:t>
            </a:r>
            <a:r>
              <a:rPr lang="en-US" altLang="en-US" dirty="0"/>
              <a:t> </a:t>
            </a:r>
            <a:r>
              <a:rPr lang="en-US" altLang="en-US" dirty="0" err="1"/>
              <a:t>éd</a:t>
            </a:r>
            <a:r>
              <a:rPr lang="en-US" altLang="en-US" dirty="0"/>
              <a:t>., Clarendon Press, Oxford, 1994</a:t>
            </a:r>
            <a:r>
              <a:rPr lang="en-US" altLang="en-US" dirty="0" smtClean="0"/>
              <a:t>.</a:t>
            </a:r>
            <a:endParaRPr lang="fr-FR" alt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539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221" y="1460500"/>
            <a:ext cx="3088557" cy="4754563"/>
          </a:xfrm>
          <a:ln>
            <a:solidFill>
              <a:schemeClr val="tx1"/>
            </a:solidFill>
          </a:ln>
        </p:spPr>
      </p:pic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4832" y="1460500"/>
            <a:ext cx="2945335" cy="4754563"/>
          </a:xfrm>
          <a:ln>
            <a:solidFill>
              <a:schemeClr val="tx1"/>
            </a:solidFill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/>
              <a:t>Monographie imprimée : exemple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89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439" y="1460500"/>
            <a:ext cx="2946121" cy="4754563"/>
          </a:xfrm>
          <a:ln>
            <a:solidFill>
              <a:schemeClr val="tx1"/>
            </a:solidFill>
          </a:ln>
        </p:spPr>
      </p:pic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9138" y="1460500"/>
            <a:ext cx="2916723" cy="4754563"/>
          </a:xfrm>
          <a:ln>
            <a:solidFill>
              <a:schemeClr val="tx1"/>
            </a:solidFill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/>
              <a:t>Monographie imprimée : exemple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07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3976</TotalTime>
  <Words>2190</Words>
  <Application>Microsoft Office PowerPoint</Application>
  <PresentationFormat>Affichage à l'écran (4:3)</PresentationFormat>
  <Paragraphs>198</Paragraphs>
  <Slides>34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9" baseType="lpstr">
      <vt:lpstr>Arial</vt:lpstr>
      <vt:lpstr>Calibri</vt:lpstr>
      <vt:lpstr>Lucida Grande</vt:lpstr>
      <vt:lpstr>Source Sans Pro</vt:lpstr>
      <vt:lpstr>Thème Office</vt:lpstr>
      <vt:lpstr>Techniques de documentation et de communication</vt:lpstr>
      <vt:lpstr>Rédaction des références bibliographiques</vt:lpstr>
      <vt:lpstr>Références bibliographiques</vt:lpstr>
      <vt:lpstr>Références bibliographiques</vt:lpstr>
      <vt:lpstr>Monographie imprimée : cas général</vt:lpstr>
      <vt:lpstr>Monographie imprimée : exemple 1</vt:lpstr>
      <vt:lpstr>Monographie imprimée : exemple 1</vt:lpstr>
      <vt:lpstr>Monographie imprimée : exemple 2</vt:lpstr>
      <vt:lpstr>Monographie imprimée : exemple 2</vt:lpstr>
      <vt:lpstr>Monographie imprimée : exemple 2</vt:lpstr>
      <vt:lpstr>Monographie imprimée : exemple 3</vt:lpstr>
      <vt:lpstr>Monographie imprimée : exemple 3</vt:lpstr>
      <vt:lpstr>Monographie imprimée : exemple 4</vt:lpstr>
      <vt:lpstr>Monographie imprimée : exemple 4</vt:lpstr>
      <vt:lpstr>Monographie imprimée : exemple 4</vt:lpstr>
      <vt:lpstr>Monographie imprimée : exemple 5</vt:lpstr>
      <vt:lpstr>Monographie imprimée : exemple 5</vt:lpstr>
      <vt:lpstr>Monographie imprimée : exemple 5</vt:lpstr>
      <vt:lpstr>Monographie imprimée : exemple 6</vt:lpstr>
      <vt:lpstr>Monographie imprimée : exemple 6</vt:lpstr>
      <vt:lpstr>Monographie imprimée : exemple 7</vt:lpstr>
      <vt:lpstr>Monographie imprimée : exemple 7</vt:lpstr>
      <vt:lpstr>Monographie imprimée : exemple 7</vt:lpstr>
      <vt:lpstr>Monographie imprimée : exemple 8</vt:lpstr>
      <vt:lpstr>Monographie imprimée : exemple 8</vt:lpstr>
      <vt:lpstr>Monographie imprimée : exemple 9</vt:lpstr>
      <vt:lpstr>Monographie imprimée : exemple 9</vt:lpstr>
      <vt:lpstr>Monographie imprimée : exemple 10</vt:lpstr>
      <vt:lpstr>Monographie imprimée : exemple 10</vt:lpstr>
      <vt:lpstr>Monographie imprimée : exemple 10</vt:lpstr>
      <vt:lpstr>Chapitre d’un livre</vt:lpstr>
      <vt:lpstr>Chapitre d’un livre : exemple </vt:lpstr>
      <vt:lpstr>Chapitre d’un livre : exemple</vt:lpstr>
      <vt:lpstr>Chapitre d’un livre : exemple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Sophie Minon</dc:creator>
  <cp:lastModifiedBy>Fabienne Prosmans</cp:lastModifiedBy>
  <cp:revision>479</cp:revision>
  <cp:lastPrinted>2019-06-06T11:51:45Z</cp:lastPrinted>
  <dcterms:created xsi:type="dcterms:W3CDTF">2018-04-18T15:28:21Z</dcterms:created>
  <dcterms:modified xsi:type="dcterms:W3CDTF">2019-07-31T08:13:21Z</dcterms:modified>
</cp:coreProperties>
</file>