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337" r:id="rId5"/>
    <p:sldId id="332" r:id="rId6"/>
    <p:sldId id="338" r:id="rId7"/>
    <p:sldId id="339" r:id="rId8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9068" autoAdjust="0"/>
  </p:normalViewPr>
  <p:slideViewPr>
    <p:cSldViewPr snapToGrid="0" snapToObjects="1">
      <p:cViewPr varScale="1">
        <p:scale>
          <a:sx n="100" d="100"/>
          <a:sy n="100" d="100"/>
        </p:scale>
        <p:origin x="1878" y="84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13/11/2019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anmath.ulg.ac.be/thesaurus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explore.lib.uliege.be/discovery/search?vid=32ULG_INST:ULIEGE&amp;lang=fr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explore.lib.uliege.be/discovery/search?vid=32ULG_INST:ULIEGE&amp;lang=fr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7350" y="2653447"/>
            <a:ext cx="8369300" cy="567349"/>
          </a:xfrm>
        </p:spPr>
        <p:txBody>
          <a:bodyPr/>
          <a:lstStyle/>
          <a:p>
            <a:r>
              <a:rPr lang="fr-BE" altLang="en-US" dirty="0" smtClean="0"/>
              <a:t>Recherche d’informations sur un sujet donné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À </a:t>
            </a:r>
            <a:r>
              <a:rPr lang="en-US" dirty="0" err="1"/>
              <a:t>l’aide</a:t>
            </a:r>
            <a:r>
              <a:rPr lang="en-US" dirty="0"/>
              <a:t> des mots </a:t>
            </a:r>
            <a:r>
              <a:rPr lang="en-US" dirty="0" err="1"/>
              <a:t>clés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 smtClean="0"/>
              <a:t>Thésaurus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b="1" dirty="0"/>
              <a:t>Définition</a:t>
            </a:r>
            <a:r>
              <a:rPr lang="fr-BE" altLang="en-US" dirty="0"/>
              <a:t> : On appelle </a:t>
            </a:r>
            <a:r>
              <a:rPr lang="fr-BE" altLang="en-US" i="1" dirty="0"/>
              <a:t>thésaurus</a:t>
            </a:r>
          </a:p>
          <a:p>
            <a:r>
              <a:rPr lang="fr-BE" altLang="en-US" dirty="0"/>
              <a:t>la liste structurée et contrôlée des termes servant à l’indexation des documents.</a:t>
            </a:r>
          </a:p>
          <a:p>
            <a:r>
              <a:rPr lang="fr-BE" altLang="en-US" dirty="0"/>
              <a:t>Le thésaurus donne aussi les relations entre les termes : rejet (voir) et renvoi (voir aussi</a:t>
            </a:r>
            <a:r>
              <a:rPr lang="fr-BE" altLang="en-US" dirty="0" smtClean="0"/>
              <a:t>).</a:t>
            </a:r>
            <a:endParaRPr lang="fr-BE" alt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9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Thésaurus</a:t>
            </a:r>
            <a:r>
              <a:rPr lang="en-US" dirty="0" smtClean="0"/>
              <a:t> de math</a:t>
            </a:r>
            <a:endParaRPr lang="en-US" dirty="0"/>
          </a:p>
        </p:txBody>
      </p:sp>
      <p:pic>
        <p:nvPicPr>
          <p:cNvPr id="5" name="Espace réservé du contenu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2225" y="3222625"/>
            <a:ext cx="4019550" cy="485775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4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 smtClean="0"/>
              <a:t>Thésaurus de math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b="1" dirty="0" smtClean="0"/>
              <a:t>Remarque: </a:t>
            </a:r>
            <a:endParaRPr lang="fr-BE" altLang="en-US" b="1" dirty="0"/>
          </a:p>
          <a:p>
            <a:r>
              <a:rPr lang="fr-BE" altLang="en-US" dirty="0"/>
              <a:t>Le thésaurus local de mathématique ne peut pas être intégré </a:t>
            </a:r>
            <a:r>
              <a:rPr lang="fr-BE" altLang="en-US" dirty="0" smtClean="0"/>
              <a:t>dans l’index </a:t>
            </a:r>
            <a:r>
              <a:rPr lang="fr-BE" altLang="en-US" dirty="0"/>
              <a:t>« Sujet » de la recherche </a:t>
            </a:r>
            <a:r>
              <a:rPr lang="fr-BE" altLang="en-US" dirty="0" smtClean="0"/>
              <a:t>avancée du catalogue d’</a:t>
            </a:r>
            <a:r>
              <a:rPr lang="fr-BE" altLang="en-US" dirty="0" err="1" smtClean="0"/>
              <a:t>ULiège</a:t>
            </a:r>
            <a:r>
              <a:rPr lang="fr-BE" altLang="en-US" dirty="0" smtClean="0"/>
              <a:t> Library. </a:t>
            </a:r>
            <a:r>
              <a:rPr lang="fr-BE" altLang="en-US" dirty="0"/>
              <a:t>Pour effectuer une recherche sur un des </a:t>
            </a:r>
            <a:r>
              <a:rPr lang="fr-BE" altLang="en-US" dirty="0" smtClean="0"/>
              <a:t>mots-clés de </a:t>
            </a:r>
            <a:r>
              <a:rPr lang="fr-BE" altLang="en-US" dirty="0"/>
              <a:t>ce thésaurus, il faut donc passer par la recherche simple.</a:t>
            </a:r>
            <a:endParaRPr lang="fr-BE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1132" y="3619238"/>
            <a:ext cx="3041736" cy="11406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76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Pour améliorer sa recherche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en-US" dirty="0"/>
              <a:t>Si on n’obtient que très peu de références, chercher des synonymes ou des mots voisins. Pour élargir la recherche, utiliser des termes plus généraux</a:t>
            </a:r>
            <a:r>
              <a:rPr lang="fr-BE" altLang="en-US" dirty="0" smtClean="0"/>
              <a:t>.</a:t>
            </a:r>
          </a:p>
          <a:p>
            <a:pPr marL="0" indent="0">
              <a:buNone/>
            </a:pPr>
            <a:endParaRPr lang="fr-BE" altLang="en-US" dirty="0"/>
          </a:p>
          <a:p>
            <a:r>
              <a:rPr lang="fr-BE" altLang="en-US" dirty="0"/>
              <a:t>Si on obtient trop de références, on peut restreindre la question en choisissant des termes plus précis</a:t>
            </a:r>
            <a:r>
              <a:rPr lang="fr-BE" altLang="en-US" dirty="0" smtClean="0"/>
              <a:t>.</a:t>
            </a:r>
          </a:p>
          <a:p>
            <a:pPr marL="0" indent="0">
              <a:buNone/>
            </a:pPr>
            <a:endParaRPr lang="fr-BE" altLang="en-US" dirty="0" smtClean="0"/>
          </a:p>
          <a:p>
            <a:r>
              <a:rPr lang="fr-BE" altLang="en-US" dirty="0"/>
              <a:t>Si la référence d’un livre convient, utiliser les mots-clés décrivant le document pour lancer une nouvelle recherche</a:t>
            </a:r>
            <a:r>
              <a:rPr lang="fr-BE" altLang="en-US" dirty="0" smtClean="0"/>
              <a:t>.</a:t>
            </a:r>
          </a:p>
          <a:p>
            <a:pPr marL="0" indent="0">
              <a:buNone/>
            </a:pPr>
            <a:endParaRPr lang="fr-BE" altLang="en-US" dirty="0"/>
          </a:p>
          <a:p>
            <a:r>
              <a:rPr lang="fr-BE" altLang="en-US" dirty="0"/>
              <a:t>La majorité des termes du thésaurus de mathématique sont en français. Certains termes étant néanmoins en anglais, il peut s’avérer utile d’effectuer aussi la recherche dans cette langue.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011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Thésaurus</a:t>
            </a:r>
            <a:r>
              <a:rPr lang="en-US" dirty="0" smtClean="0"/>
              <a:t> Rameau et LCSH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altLang="en-US" b="1" dirty="0"/>
              <a:t>Remarque:</a:t>
            </a:r>
            <a:endParaRPr lang="fr-BE" dirty="0" smtClean="0"/>
          </a:p>
          <a:p>
            <a:r>
              <a:rPr lang="fr-BE" dirty="0" smtClean="0"/>
              <a:t>Le </a:t>
            </a:r>
            <a:r>
              <a:rPr lang="fr-BE" dirty="0"/>
              <a:t>thésaurus local de mathématique est appelé à disparaitre au </a:t>
            </a:r>
            <a:r>
              <a:rPr lang="fr-BE" dirty="0" smtClean="0"/>
              <a:t>profit </a:t>
            </a:r>
            <a:r>
              <a:rPr lang="en-US" dirty="0" smtClean="0"/>
              <a:t>de </a:t>
            </a:r>
            <a:r>
              <a:rPr lang="en-US" dirty="0" err="1"/>
              <a:t>thésaurus</a:t>
            </a:r>
            <a:r>
              <a:rPr lang="en-US" dirty="0"/>
              <a:t> </a:t>
            </a:r>
            <a:r>
              <a:rPr lang="en-US" dirty="0" err="1" smtClean="0"/>
              <a:t>officiels</a:t>
            </a:r>
            <a:r>
              <a:rPr lang="en-US" dirty="0" smtClean="0"/>
              <a:t> :</a:t>
            </a:r>
          </a:p>
          <a:p>
            <a:pPr lvl="1"/>
            <a:r>
              <a:rPr lang="fr-BE" dirty="0"/>
              <a:t>Rameau = Répertoire d’Autorité Matière Encyclopédique et Alphabétique </a:t>
            </a:r>
            <a:r>
              <a:rPr lang="fr-BE" dirty="0" smtClean="0"/>
              <a:t>Unifié qui </a:t>
            </a:r>
            <a:r>
              <a:rPr lang="fr-BE" dirty="0"/>
              <a:t>est géré par la Bibliothèque Nationale de France (BNF</a:t>
            </a:r>
            <a:r>
              <a:rPr lang="fr-BE" dirty="0" smtClean="0"/>
              <a:t>)</a:t>
            </a:r>
          </a:p>
          <a:p>
            <a:pPr lvl="1"/>
            <a:r>
              <a:rPr lang="fr-BE" dirty="0"/>
              <a:t>LCSH = Library of Congress </a:t>
            </a:r>
            <a:r>
              <a:rPr lang="fr-BE" dirty="0" err="1"/>
              <a:t>Subject</a:t>
            </a:r>
            <a:r>
              <a:rPr lang="fr-BE" dirty="0"/>
              <a:t> </a:t>
            </a:r>
            <a:r>
              <a:rPr lang="fr-BE" dirty="0" err="1"/>
              <a:t>Headings</a:t>
            </a:r>
            <a:r>
              <a:rPr lang="fr-BE" dirty="0"/>
              <a:t> qui est élaboré par la </a:t>
            </a:r>
            <a:r>
              <a:rPr lang="fr-BE" dirty="0" smtClean="0"/>
              <a:t>bibliothèque </a:t>
            </a:r>
            <a:r>
              <a:rPr lang="en-US" dirty="0" err="1" smtClean="0"/>
              <a:t>nationale</a:t>
            </a:r>
            <a:r>
              <a:rPr lang="en-US" dirty="0" smtClean="0"/>
              <a:t> </a:t>
            </a:r>
            <a:r>
              <a:rPr lang="en-US" dirty="0" err="1"/>
              <a:t>américaine</a:t>
            </a:r>
            <a:r>
              <a:rPr lang="en-US" dirty="0"/>
              <a:t> (Library of Congress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fr-BE" dirty="0"/>
              <a:t>La recherche par mots-clés de ces thésaurus officiels peut se faire dans le champ « Sujet </a:t>
            </a:r>
            <a:r>
              <a:rPr lang="fr-BE" dirty="0" smtClean="0"/>
              <a:t>» </a:t>
            </a:r>
            <a:r>
              <a:rPr lang="en-US" dirty="0" smtClean="0"/>
              <a:t>de </a:t>
            </a:r>
            <a:r>
              <a:rPr lang="en-US" dirty="0"/>
              <a:t>la </a:t>
            </a:r>
            <a:r>
              <a:rPr lang="en-US" dirty="0" err="1"/>
              <a:t>recherche</a:t>
            </a:r>
            <a:r>
              <a:rPr lang="en-US" dirty="0"/>
              <a:t> </a:t>
            </a:r>
            <a:r>
              <a:rPr lang="en-US" dirty="0" err="1" smtClean="0"/>
              <a:t>avancée</a:t>
            </a:r>
            <a:r>
              <a:rPr lang="en-US" dirty="0" smtClean="0"/>
              <a:t> </a:t>
            </a:r>
            <a:r>
              <a:rPr lang="fr-BE" altLang="en-US" dirty="0"/>
              <a:t>du catalogue d’</a:t>
            </a:r>
            <a:r>
              <a:rPr lang="fr-BE" altLang="en-US" dirty="0" err="1"/>
              <a:t>ULiège</a:t>
            </a:r>
            <a:r>
              <a:rPr lang="fr-BE" altLang="en-US" dirty="0"/>
              <a:t> </a:t>
            </a:r>
            <a:r>
              <a:rPr lang="fr-BE" altLang="en-US" dirty="0" smtClean="0"/>
              <a:t>Library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6201" y="4951418"/>
            <a:ext cx="2371597" cy="8893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80376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4423</TotalTime>
  <Words>300</Words>
  <Application>Microsoft Office PowerPoint</Application>
  <PresentationFormat>Affichage à l'écran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Recherche d’informations sur un sujet donné</vt:lpstr>
      <vt:lpstr>Thésaurus</vt:lpstr>
      <vt:lpstr>Thésaurus de math</vt:lpstr>
      <vt:lpstr>Thésaurus de math</vt:lpstr>
      <vt:lpstr>Pour améliorer sa recherche</vt:lpstr>
      <vt:lpstr>Thésaurus Rameau et LCSH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519</cp:revision>
  <cp:lastPrinted>2019-06-06T11:51:45Z</cp:lastPrinted>
  <dcterms:created xsi:type="dcterms:W3CDTF">2018-04-18T15:28:21Z</dcterms:created>
  <dcterms:modified xsi:type="dcterms:W3CDTF">2019-11-13T08:46:52Z</dcterms:modified>
</cp:coreProperties>
</file>