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>
          <p15:clr>
            <a:srgbClr val="A4A3A4"/>
          </p15:clr>
        </p15:guide>
        <p15:guide id="2" orient="horz" pos="55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  <p15:guide id="4" pos="5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my Lhoest" initials="RL" lastIdx="2" clrIdx="0">
    <p:extLst>
      <p:ext uri="{19B8F6BF-5375-455C-9EA6-DF929625EA0E}">
        <p15:presenceInfo xmlns:p15="http://schemas.microsoft.com/office/powerpoint/2012/main" userId="a40591063d5d84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3B0"/>
    <a:srgbClr val="E6E6E6"/>
    <a:srgbClr val="5FA4B0"/>
    <a:srgbClr val="E8E2DE"/>
    <a:srgbClr val="4B8B8E"/>
    <a:srgbClr val="007182"/>
    <a:srgbClr val="00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9068" autoAdjust="0"/>
  </p:normalViewPr>
  <p:slideViewPr>
    <p:cSldViewPr snapToGrid="0" snapToObjects="1">
      <p:cViewPr varScale="1">
        <p:scale>
          <a:sx n="100" d="100"/>
          <a:sy n="100" d="100"/>
        </p:scale>
        <p:origin x="1878" y="84"/>
      </p:cViewPr>
      <p:guideLst>
        <p:guide orient="horz" pos="274"/>
        <p:guide orient="horz" pos="550"/>
        <p:guide orient="horz" pos="2183"/>
        <p:guide pos="5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C33F-3103-4DA4-B71B-4B21A654680E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E351-B1A4-49FD-8F1B-4B8EF9A05C9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CA9BF-06F4-1B4F-871E-08BFB1D3CC5F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EF71-3952-194F-85CC-3FDA4381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7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10" y="0"/>
            <a:ext cx="9145909" cy="6858000"/>
          </a:xfrm>
          <a:prstGeom prst="rect">
            <a:avLst/>
          </a:prstGeom>
        </p:spPr>
      </p:pic>
      <p:sp>
        <p:nvSpPr>
          <p:cNvPr id="11" name="Triangle rectangle 10"/>
          <p:cNvSpPr/>
          <p:nvPr userDrawn="1"/>
        </p:nvSpPr>
        <p:spPr>
          <a:xfrm rot="10800000" flipV="1">
            <a:off x="0" y="2258058"/>
            <a:ext cx="9144000" cy="4599941"/>
          </a:xfrm>
          <a:prstGeom prst="rtTriangle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4572579"/>
            <a:ext cx="7772400" cy="796567"/>
          </a:xfrm>
        </p:spPr>
        <p:txBody>
          <a:bodyPr>
            <a:normAutofit/>
          </a:bodyPr>
          <a:lstStyle>
            <a:lvl1pPr algn="r">
              <a:defRPr sz="3200" b="1" i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64043" y="5496030"/>
            <a:ext cx="7156002" cy="550475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F1410E3-9082-4122-BD0F-717244A7CBE7}" type="datetime1">
              <a:rPr lang="fr-FR" smtClean="0"/>
              <a:pPr/>
              <a:t>01/08/2019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riangle rectangle 6"/>
          <p:cNvSpPr>
            <a:spLocks noChangeAspect="1"/>
          </p:cNvSpPr>
          <p:nvPr userDrawn="1"/>
        </p:nvSpPr>
        <p:spPr>
          <a:xfrm rot="10800000">
            <a:off x="3345882" y="0"/>
            <a:ext cx="5798118" cy="2909525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riangle rectangle 9"/>
          <p:cNvSpPr/>
          <p:nvPr userDrawn="1"/>
        </p:nvSpPr>
        <p:spPr>
          <a:xfrm>
            <a:off x="0" y="4525194"/>
            <a:ext cx="4632534" cy="2332806"/>
          </a:xfrm>
          <a:prstGeom prst="rtTriangle">
            <a:avLst/>
          </a:prstGeom>
          <a:solidFill>
            <a:srgbClr val="00707F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4941" y="145774"/>
            <a:ext cx="2777548" cy="11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76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840" y="2743200"/>
            <a:ext cx="3912217" cy="16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06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5FA4B0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90BB4A46-2F4D-4FA2-ADD6-EE1C8641F306}" type="datetime1">
              <a:rPr lang="fr-FR" smtClean="0"/>
              <a:pPr/>
              <a:t>01/08/2019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825102" y="2653447"/>
            <a:ext cx="7493796" cy="567349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5FA3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012181" y="3429000"/>
            <a:ext cx="5119638" cy="55285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9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B6976F31-04EB-4FF6-A894-A4E78DEF918B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192540" y="4716148"/>
            <a:ext cx="5622328" cy="567349"/>
          </a:xfrm>
        </p:spPr>
        <p:txBody>
          <a:bodyPr>
            <a:noAutofit/>
          </a:bodyPr>
          <a:lstStyle>
            <a:lvl1pPr algn="r">
              <a:defRPr sz="3200" b="1">
                <a:solidFill>
                  <a:srgbClr val="5FA4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192540" y="5362098"/>
            <a:ext cx="5622328" cy="486486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grpSp>
        <p:nvGrpSpPr>
          <p:cNvPr id="2" name="Grouper 1"/>
          <p:cNvGrpSpPr/>
          <p:nvPr userDrawn="1"/>
        </p:nvGrpSpPr>
        <p:grpSpPr>
          <a:xfrm>
            <a:off x="-5102" y="-5100"/>
            <a:ext cx="9149101" cy="5719283"/>
            <a:chOff x="-5102" y="-5100"/>
            <a:chExt cx="9149101" cy="5719283"/>
          </a:xfrm>
        </p:grpSpPr>
        <p:sp>
          <p:nvSpPr>
            <p:cNvPr id="15" name="Triangle isocèle 17"/>
            <p:cNvSpPr/>
            <p:nvPr userDrawn="1"/>
          </p:nvSpPr>
          <p:spPr>
            <a:xfrm rot="5400000">
              <a:off x="916003" y="-926205"/>
              <a:ext cx="5719283" cy="7561493"/>
            </a:xfrm>
            <a:custGeom>
              <a:avLst/>
              <a:gdLst>
                <a:gd name="connsiteX0" fmla="*/ 0 w 7610342"/>
                <a:gd name="connsiteY0" fmla="*/ 7556390 h 7556390"/>
                <a:gd name="connsiteX1" fmla="*/ 3805171 w 7610342"/>
                <a:gd name="connsiteY1" fmla="*/ 0 h 7556390"/>
                <a:gd name="connsiteX2" fmla="*/ 7610342 w 7610342"/>
                <a:gd name="connsiteY2" fmla="*/ 7556390 h 7556390"/>
                <a:gd name="connsiteX3" fmla="*/ 0 w 7610342"/>
                <a:gd name="connsiteY3" fmla="*/ 7556390 h 7556390"/>
                <a:gd name="connsiteX0" fmla="*/ 0 w 7610342"/>
                <a:gd name="connsiteY0" fmla="*/ 7556390 h 7556390"/>
                <a:gd name="connsiteX1" fmla="*/ 1886071 w 7610342"/>
                <a:gd name="connsiteY1" fmla="*/ 3807111 h 7556390"/>
                <a:gd name="connsiteX2" fmla="*/ 3805171 w 7610342"/>
                <a:gd name="connsiteY2" fmla="*/ 0 h 7556390"/>
                <a:gd name="connsiteX3" fmla="*/ 7610342 w 7610342"/>
                <a:gd name="connsiteY3" fmla="*/ 7556390 h 7556390"/>
                <a:gd name="connsiteX4" fmla="*/ 0 w 7610342"/>
                <a:gd name="connsiteY4" fmla="*/ 7556390 h 7556390"/>
                <a:gd name="connsiteX0" fmla="*/ 0 w 7610342"/>
                <a:gd name="connsiteY0" fmla="*/ 7556390 h 7561493"/>
                <a:gd name="connsiteX1" fmla="*/ 1886071 w 7610342"/>
                <a:gd name="connsiteY1" fmla="*/ 3807111 h 7561493"/>
                <a:gd name="connsiteX2" fmla="*/ 3805171 w 7610342"/>
                <a:gd name="connsiteY2" fmla="*/ 0 h 7561493"/>
                <a:gd name="connsiteX3" fmla="*/ 7610342 w 7610342"/>
                <a:gd name="connsiteY3" fmla="*/ 7556390 h 7561493"/>
                <a:gd name="connsiteX4" fmla="*/ 1884539 w 7610342"/>
                <a:gd name="connsiteY4" fmla="*/ 7561493 h 7561493"/>
                <a:gd name="connsiteX5" fmla="*/ 0 w 7610342"/>
                <a:gd name="connsiteY5" fmla="*/ 7556390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0 w 5725803"/>
                <a:gd name="connsiteY4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5150642 w 5725803"/>
                <a:gd name="connsiteY4" fmla="*/ 7560475 h 7561493"/>
                <a:gd name="connsiteX5" fmla="*/ 0 w 5725803"/>
                <a:gd name="connsiteY5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150642 w 5725803"/>
                <a:gd name="connsiteY3" fmla="*/ 6425259 h 7561493"/>
                <a:gd name="connsiteX4" fmla="*/ 5725803 w 5725803"/>
                <a:gd name="connsiteY4" fmla="*/ 7556390 h 7561493"/>
                <a:gd name="connsiteX5" fmla="*/ 5150642 w 5725803"/>
                <a:gd name="connsiteY5" fmla="*/ 7560475 h 7561493"/>
                <a:gd name="connsiteX6" fmla="*/ 0 w 5725803"/>
                <a:gd name="connsiteY6" fmla="*/ 7561493 h 7561493"/>
                <a:gd name="connsiteX0" fmla="*/ 0 w 5150642"/>
                <a:gd name="connsiteY0" fmla="*/ 7561493 h 7561493"/>
                <a:gd name="connsiteX1" fmla="*/ 1532 w 5150642"/>
                <a:gd name="connsiteY1" fmla="*/ 3807111 h 7561493"/>
                <a:gd name="connsiteX2" fmla="*/ 1920632 w 5150642"/>
                <a:gd name="connsiteY2" fmla="*/ 0 h 7561493"/>
                <a:gd name="connsiteX3" fmla="*/ 5150642 w 5150642"/>
                <a:gd name="connsiteY3" fmla="*/ 6425259 h 7561493"/>
                <a:gd name="connsiteX4" fmla="*/ 5150642 w 5150642"/>
                <a:gd name="connsiteY4" fmla="*/ 7560475 h 7561493"/>
                <a:gd name="connsiteX5" fmla="*/ 0 w 5150642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5150642 w 5719283"/>
                <a:gd name="connsiteY4" fmla="*/ 7560475 h 7561493"/>
                <a:gd name="connsiteX5" fmla="*/ 0 w 5719283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0 w 5719283"/>
                <a:gd name="connsiteY4" fmla="*/ 7561493 h 756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9283" h="7561493">
                  <a:moveTo>
                    <a:pt x="0" y="7561493"/>
                  </a:moveTo>
                  <a:cubicBezTo>
                    <a:pt x="511" y="6310032"/>
                    <a:pt x="1021" y="5058572"/>
                    <a:pt x="1532" y="3807111"/>
                  </a:cubicBezTo>
                  <a:lnTo>
                    <a:pt x="1920632" y="0"/>
                  </a:lnTo>
                  <a:lnTo>
                    <a:pt x="5719283" y="7553153"/>
                  </a:lnTo>
                  <a:lnTo>
                    <a:pt x="0" y="7561493"/>
                  </a:lnTo>
                  <a:close/>
                </a:path>
              </a:pathLst>
            </a:custGeom>
            <a:solidFill>
              <a:srgbClr val="5FA4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6" name="Triangle isocèle 15"/>
            <p:cNvSpPr/>
            <p:nvPr userDrawn="1"/>
          </p:nvSpPr>
          <p:spPr>
            <a:xfrm rot="16200000" flipH="1">
              <a:off x="6187138" y="633785"/>
              <a:ext cx="2967379" cy="2946343"/>
            </a:xfrm>
            <a:prstGeom prst="triangle">
              <a:avLst/>
            </a:pr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6240" y="146951"/>
            <a:ext cx="115993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909608"/>
          </a:xfrm>
        </p:spPr>
        <p:txBody>
          <a:bodyPr/>
          <a:lstStyle>
            <a:lvl1pPr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1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sans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304925"/>
            <a:ext cx="8229600" cy="4926542"/>
          </a:xfrm>
        </p:spPr>
        <p:txBody>
          <a:bodyPr/>
          <a:lstStyle>
            <a:lvl1pPr marL="0" indent="0">
              <a:buNone/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9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0ADF4229-93D4-4734-9A5C-5EB86EE6E957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82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66CD96A-35AB-4EB9-A2B8-9E0D3AC939F5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8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73FEF22-AF47-448C-B679-0D0EFB4454E9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8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ture et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994ABD94-56D0-4830-A76E-9A04082BA77D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825102" y="2861458"/>
            <a:ext cx="7493796" cy="567349"/>
          </a:xfrm>
        </p:spPr>
        <p:txBody>
          <a:bodyPr>
            <a:noAutofit/>
          </a:bodyPr>
          <a:lstStyle>
            <a:lvl1pPr>
              <a:defRPr sz="2900" b="0" i="0" baseline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Merci de votre attention/</a:t>
            </a:r>
            <a:br>
              <a:rPr lang="fr-FR" dirty="0" smtClean="0"/>
            </a:br>
            <a:r>
              <a:rPr lang="fr-FR" dirty="0" smtClean="0"/>
              <a:t>Questions-suggestions/...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6040699" y="5857103"/>
            <a:ext cx="2975615" cy="426221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rgbClr val="00000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fr-FR" dirty="0" smtClean="0"/>
              <a:t>À compléter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0B6A5708-9219-4ABB-8FC8-5C182745FF08}" type="datetime1">
              <a:rPr lang="fr-FR" smtClean="0"/>
              <a:pPr/>
              <a:t>01/08/2019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3" r:id="rId3"/>
    <p:sldLayoutId id="2147483650" r:id="rId4"/>
    <p:sldLayoutId id="2147483664" r:id="rId5"/>
    <p:sldLayoutId id="2147483652" r:id="rId6"/>
    <p:sldLayoutId id="2147483655" r:id="rId7"/>
    <p:sldLayoutId id="2147483657" r:id="rId8"/>
    <p:sldLayoutId id="2147483660" r:id="rId9"/>
    <p:sldLayoutId id="214748366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07F"/>
        </a:buClr>
        <a:buSzPct val="55000"/>
        <a:buFont typeface="Lucida Grande"/>
        <a:buChar char="▶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»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5001204"/>
            <a:ext cx="7772400" cy="796567"/>
          </a:xfrm>
        </p:spPr>
        <p:txBody>
          <a:bodyPr>
            <a:normAutofit fontScale="90000"/>
          </a:bodyPr>
          <a:lstStyle/>
          <a:p>
            <a:r>
              <a:rPr lang="fr-BE" dirty="0"/>
              <a:t>Techniques de </a:t>
            </a:r>
            <a:r>
              <a:rPr lang="fr-BE" dirty="0" smtClean="0"/>
              <a:t>documentation</a:t>
            </a:r>
            <a:br>
              <a:rPr lang="fr-BE" dirty="0" smtClean="0"/>
            </a:br>
            <a:r>
              <a:rPr lang="fr-BE" dirty="0" smtClean="0"/>
              <a:t>et </a:t>
            </a:r>
            <a:r>
              <a:rPr lang="fr-BE" dirty="0"/>
              <a:t>de </a:t>
            </a:r>
            <a:r>
              <a:rPr lang="fr-BE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</a:t>
            </a:r>
            <a:r>
              <a:rPr lang="en-US" dirty="0" err="1" smtClean="0"/>
              <a:t>scientifiques</a:t>
            </a:r>
            <a:r>
              <a:rPr lang="en-US" dirty="0" smtClean="0"/>
              <a:t> </a:t>
            </a:r>
            <a:r>
              <a:rPr lang="en-US" dirty="0" err="1" smtClean="0"/>
              <a:t>imprimés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BE" altLang="en-US" dirty="0" smtClean="0"/>
              <a:t>Thèses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BE" altLang="en-US" b="1" dirty="0"/>
              <a:t>Définition</a:t>
            </a:r>
            <a:r>
              <a:rPr lang="fr-BE" altLang="en-US" dirty="0"/>
              <a:t> : </a:t>
            </a:r>
            <a:r>
              <a:rPr lang="fr-FR" altLang="en-US" dirty="0"/>
              <a:t>Une </a:t>
            </a:r>
            <a:r>
              <a:rPr lang="fr-FR" altLang="en-US" i="1" dirty="0"/>
              <a:t>thèse de doctorat</a:t>
            </a:r>
            <a:r>
              <a:rPr lang="fr-FR" altLang="en-US" dirty="0"/>
              <a:t> est</a:t>
            </a:r>
          </a:p>
          <a:p>
            <a:r>
              <a:rPr lang="fr-BE" altLang="en-US" dirty="0"/>
              <a:t>un ouvrage produit par un étudiant de troisième cycle universitaire</a:t>
            </a:r>
            <a:r>
              <a:rPr lang="fr-FR" altLang="en-US" dirty="0"/>
              <a:t> </a:t>
            </a:r>
            <a:r>
              <a:rPr lang="fr-BE" altLang="en-US" dirty="0"/>
              <a:t>pour l’obtention du titre de docteur.</a:t>
            </a:r>
          </a:p>
          <a:p>
            <a:r>
              <a:rPr lang="fr-BE" altLang="en-US" dirty="0"/>
              <a:t>Elle constitue l’aboutissement d’un long travail de recherche sur un sujet auquel l’auteur apporte une contribution significative.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9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181225" y="4314826"/>
            <a:ext cx="6633644" cy="968672"/>
          </a:xfrm>
        </p:spPr>
        <p:txBody>
          <a:bodyPr/>
          <a:lstStyle/>
          <a:p>
            <a:r>
              <a:rPr lang="fr-BE" altLang="en-US" dirty="0"/>
              <a:t>Identification </a:t>
            </a:r>
            <a:r>
              <a:rPr lang="fr-BE" altLang="en-US" dirty="0" smtClean="0"/>
              <a:t>d’une thèse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8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80000"/>
              </a:lnSpc>
            </a:pPr>
            <a:r>
              <a:rPr lang="fr-BE" altLang="en-US" dirty="0"/>
              <a:t>Lieu de soutenance</a:t>
            </a:r>
          </a:p>
          <a:p>
            <a:pPr>
              <a:lnSpc>
                <a:spcPct val="180000"/>
              </a:lnSpc>
            </a:pPr>
            <a:r>
              <a:rPr lang="fr-BE" altLang="en-US" dirty="0"/>
              <a:t>Titre de la thèse</a:t>
            </a:r>
          </a:p>
          <a:p>
            <a:pPr>
              <a:lnSpc>
                <a:spcPct val="180000"/>
              </a:lnSpc>
            </a:pPr>
            <a:r>
              <a:rPr lang="fr-BE" altLang="en-US" dirty="0"/>
              <a:t>Année de soutenance</a:t>
            </a:r>
          </a:p>
          <a:p>
            <a:pPr>
              <a:lnSpc>
                <a:spcPct val="180000"/>
              </a:lnSpc>
            </a:pPr>
            <a:r>
              <a:rPr lang="fr-BE" altLang="en-US" dirty="0"/>
              <a:t>Auteur</a:t>
            </a:r>
          </a:p>
          <a:p>
            <a:pPr>
              <a:lnSpc>
                <a:spcPct val="180000"/>
              </a:lnSpc>
            </a:pPr>
            <a:r>
              <a:rPr lang="fr-BE" altLang="en-US" dirty="0"/>
              <a:t>Titre du grade</a:t>
            </a:r>
            <a:endParaRPr lang="fr-FR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Couverture ou page de titre</a:t>
            </a:r>
            <a:endParaRPr lang="en-US" dirty="0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818" y="1460500"/>
            <a:ext cx="3555364" cy="4754563"/>
          </a:xfrm>
          <a:ln>
            <a:solidFill>
              <a:schemeClr val="tx1"/>
            </a:solidFill>
          </a:ln>
        </p:spPr>
      </p:pic>
      <p:sp>
        <p:nvSpPr>
          <p:cNvPr id="11" name="Rectangle à coins arrondis 10"/>
          <p:cNvSpPr/>
          <p:nvPr/>
        </p:nvSpPr>
        <p:spPr>
          <a:xfrm>
            <a:off x="1885950" y="1695450"/>
            <a:ext cx="1438276" cy="990600"/>
          </a:xfrm>
          <a:prstGeom prst="roundRect">
            <a:avLst/>
          </a:prstGeom>
          <a:noFill/>
          <a:ln w="12700">
            <a:solidFill>
              <a:srgbClr val="5FA3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3324226" y="1866901"/>
            <a:ext cx="1419651" cy="298544"/>
          </a:xfrm>
          <a:prstGeom prst="line">
            <a:avLst/>
          </a:prstGeom>
          <a:ln w="12700">
            <a:solidFill>
              <a:srgbClr val="5FA3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1255879" y="3590214"/>
            <a:ext cx="2661028" cy="640592"/>
          </a:xfrm>
          <a:prstGeom prst="roundRect">
            <a:avLst/>
          </a:prstGeom>
          <a:noFill/>
          <a:ln w="12700">
            <a:solidFill>
              <a:srgbClr val="5FA3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à coins arrondis 22"/>
          <p:cNvSpPr/>
          <p:nvPr/>
        </p:nvSpPr>
        <p:spPr>
          <a:xfrm>
            <a:off x="1287439" y="5591032"/>
            <a:ext cx="404884" cy="168323"/>
          </a:xfrm>
          <a:prstGeom prst="roundRect">
            <a:avLst/>
          </a:prstGeom>
          <a:noFill/>
          <a:ln w="12700">
            <a:solidFill>
              <a:srgbClr val="5FA3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à coins arrondis 23"/>
          <p:cNvSpPr/>
          <p:nvPr/>
        </p:nvSpPr>
        <p:spPr>
          <a:xfrm>
            <a:off x="3264089" y="5640931"/>
            <a:ext cx="580029" cy="168323"/>
          </a:xfrm>
          <a:prstGeom prst="roundRect">
            <a:avLst/>
          </a:prstGeom>
          <a:noFill/>
          <a:ln w="12700">
            <a:solidFill>
              <a:srgbClr val="5FA3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à coins arrondis 24"/>
          <p:cNvSpPr/>
          <p:nvPr/>
        </p:nvSpPr>
        <p:spPr>
          <a:xfrm>
            <a:off x="2843285" y="5820625"/>
            <a:ext cx="1000834" cy="168323"/>
          </a:xfrm>
          <a:prstGeom prst="roundRect">
            <a:avLst/>
          </a:prstGeom>
          <a:noFill/>
          <a:ln w="12700">
            <a:solidFill>
              <a:srgbClr val="5FA3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onnecteur droit 25"/>
          <p:cNvCxnSpPr>
            <a:stCxn id="22" idx="3"/>
          </p:cNvCxnSpPr>
          <p:nvPr/>
        </p:nvCxnSpPr>
        <p:spPr>
          <a:xfrm flipV="1">
            <a:off x="3916907" y="2479344"/>
            <a:ext cx="826970" cy="1431166"/>
          </a:xfrm>
          <a:prstGeom prst="line">
            <a:avLst/>
          </a:prstGeom>
          <a:ln w="12700">
            <a:solidFill>
              <a:srgbClr val="5FA3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stCxn id="23" idx="3"/>
          </p:cNvCxnSpPr>
          <p:nvPr/>
        </p:nvCxnSpPr>
        <p:spPr>
          <a:xfrm flipV="1">
            <a:off x="1692323" y="3098044"/>
            <a:ext cx="3051554" cy="2577150"/>
          </a:xfrm>
          <a:prstGeom prst="line">
            <a:avLst/>
          </a:prstGeom>
          <a:ln w="12700">
            <a:solidFill>
              <a:srgbClr val="5FA3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24" idx="0"/>
          </p:cNvCxnSpPr>
          <p:nvPr/>
        </p:nvCxnSpPr>
        <p:spPr>
          <a:xfrm flipV="1">
            <a:off x="3554104" y="3698543"/>
            <a:ext cx="1189773" cy="1942388"/>
          </a:xfrm>
          <a:prstGeom prst="line">
            <a:avLst/>
          </a:prstGeom>
          <a:ln w="12700">
            <a:solidFill>
              <a:srgbClr val="5FA3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3844119" y="4312539"/>
            <a:ext cx="899758" cy="1557521"/>
          </a:xfrm>
          <a:prstGeom prst="line">
            <a:avLst/>
          </a:prstGeom>
          <a:ln w="12700">
            <a:solidFill>
              <a:srgbClr val="5FA3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67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3861</TotalTime>
  <Words>76</Words>
  <Application>Microsoft Office PowerPoint</Application>
  <PresentationFormat>Affichage à l'écran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Lucida Grande</vt:lpstr>
      <vt:lpstr>Source Sans Pro</vt:lpstr>
      <vt:lpstr>Thème Office</vt:lpstr>
      <vt:lpstr>Techniques de documentation et de communication</vt:lpstr>
      <vt:lpstr>Documents scientifiques imprimés</vt:lpstr>
      <vt:lpstr>Thèses</vt:lpstr>
      <vt:lpstr>Identification d’une thèse</vt:lpstr>
      <vt:lpstr>Couverture ou page de titre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Minon</dc:creator>
  <cp:lastModifiedBy>Fabienne Prosmans</cp:lastModifiedBy>
  <cp:revision>461</cp:revision>
  <cp:lastPrinted>2019-06-06T11:51:45Z</cp:lastPrinted>
  <dcterms:created xsi:type="dcterms:W3CDTF">2018-04-18T15:28:21Z</dcterms:created>
  <dcterms:modified xsi:type="dcterms:W3CDTF">2019-08-01T11:27:41Z</dcterms:modified>
</cp:coreProperties>
</file>