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332" r:id="rId5"/>
    <p:sldId id="337" r:id="rId6"/>
    <p:sldId id="338" r:id="rId7"/>
    <p:sldId id="339" r:id="rId8"/>
    <p:sldId id="340" r:id="rId9"/>
    <p:sldId id="341" r:id="rId10"/>
    <p:sldId id="342" r:id="rId11"/>
    <p:sldId id="343" r:id="rId12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9068" autoAdjust="0"/>
  </p:normalViewPr>
  <p:slideViewPr>
    <p:cSldViewPr snapToGrid="0" snapToObjects="1">
      <p:cViewPr varScale="1">
        <p:scale>
          <a:sx n="100" d="100"/>
          <a:sy n="100" d="100"/>
        </p:scale>
        <p:origin x="1878" y="84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24/10/2020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24/10/2020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24/10/2020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24/10/2020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24/10/2020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24/10/2020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24/10/2020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24/10/2020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24/10/2020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24/10/2020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24/10/2020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xplore.lib.uliege.be/discovery/search?vid=32ULG_INST:ULIEGE&amp;lang=fr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xplore.lib.uliege.be/discovery/search?vid=32ULG_INST:ULIEGE&amp;lang=fr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Les opérateurs booléens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dirty="0"/>
              <a:t>Utiliser les opérateurs booléens</a:t>
            </a:r>
          </a:p>
          <a:p>
            <a:pPr lvl="1"/>
            <a:r>
              <a:rPr lang="fr-BE" altLang="en-US" sz="2000" dirty="0"/>
              <a:t>ET</a:t>
            </a:r>
          </a:p>
          <a:p>
            <a:pPr lvl="1"/>
            <a:r>
              <a:rPr lang="fr-BE" altLang="en-US" sz="2000" dirty="0"/>
              <a:t>OU</a:t>
            </a:r>
          </a:p>
          <a:p>
            <a:pPr lvl="1"/>
            <a:r>
              <a:rPr lang="fr-BE" altLang="en-US" sz="2000" dirty="0"/>
              <a:t>SAUF</a:t>
            </a:r>
          </a:p>
          <a:p>
            <a:pPr>
              <a:buNone/>
            </a:pPr>
            <a:r>
              <a:rPr lang="fr-BE" altLang="en-US" dirty="0"/>
              <a:t>pour préciser votre recherche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04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 err="1"/>
              <a:t>ULiège</a:t>
            </a:r>
            <a:r>
              <a:rPr lang="fr-BE" altLang="en-US" dirty="0"/>
              <a:t> Library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7" name="Espace réservé du contenu 6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235" y="2655949"/>
            <a:ext cx="4465529" cy="1369888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346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7350" y="2653447"/>
            <a:ext cx="8369300" cy="567349"/>
          </a:xfrm>
        </p:spPr>
        <p:txBody>
          <a:bodyPr/>
          <a:lstStyle/>
          <a:p>
            <a:r>
              <a:rPr lang="fr-BE" altLang="en-US" dirty="0"/>
              <a:t>Outils de recherche d’informations scientifiques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ULiège</a:t>
            </a:r>
            <a:r>
              <a:rPr lang="en-US" smtClean="0"/>
              <a:t>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Catalogues de bibliothèques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fr-BE" altLang="en-US" b="1" dirty="0"/>
              <a:t>Définition</a:t>
            </a:r>
            <a:r>
              <a:rPr lang="fr-BE" altLang="en-US" dirty="0"/>
              <a:t> : Un </a:t>
            </a:r>
            <a:r>
              <a:rPr lang="fr-BE" altLang="en-US" i="1" dirty="0"/>
              <a:t>catalogue de bibliothèque</a:t>
            </a:r>
          </a:p>
          <a:p>
            <a:pPr>
              <a:lnSpc>
                <a:spcPct val="90000"/>
              </a:lnSpc>
            </a:pPr>
            <a:r>
              <a:rPr lang="fr-BE" altLang="en-US" dirty="0"/>
              <a:t>est la liste descriptive des documents que possède cette </a:t>
            </a:r>
            <a:r>
              <a:rPr lang="fr-BE" altLang="en-US" dirty="0" smtClean="0"/>
              <a:t>bibliothèque.</a:t>
            </a:r>
            <a:endParaRPr lang="fr-BE" altLang="en-US" dirty="0"/>
          </a:p>
          <a:p>
            <a:pPr>
              <a:lnSpc>
                <a:spcPct val="90000"/>
              </a:lnSpc>
            </a:pPr>
            <a:r>
              <a:rPr lang="fr-BE" altLang="en-US" dirty="0"/>
              <a:t>Il permet de vérifier la disponibilité des documents et de les localiser dans la bibliothèque grâce à leur cote de </a:t>
            </a:r>
            <a:r>
              <a:rPr lang="fr-BE" altLang="en-US" dirty="0" smtClean="0"/>
              <a:t>rangement.</a:t>
            </a:r>
            <a:endParaRPr lang="fr-BE" altLang="en-US" dirty="0"/>
          </a:p>
          <a:p>
            <a:pPr>
              <a:lnSpc>
                <a:spcPct val="90000"/>
              </a:lnSpc>
            </a:pPr>
            <a:r>
              <a:rPr lang="fr-BE" altLang="en-US" dirty="0"/>
              <a:t>Il est souvent automatisé et accessible via </a:t>
            </a:r>
            <a:r>
              <a:rPr lang="fr-BE" altLang="en-US" dirty="0" smtClean="0"/>
              <a:t>Internet.</a:t>
            </a:r>
            <a:endParaRPr lang="fr-BE" altLang="en-US" dirty="0"/>
          </a:p>
          <a:p>
            <a:pPr>
              <a:lnSpc>
                <a:spcPct val="90000"/>
              </a:lnSpc>
            </a:pPr>
            <a:r>
              <a:rPr lang="fr-BE" altLang="en-US" dirty="0"/>
              <a:t>On l’appelle aussi </a:t>
            </a:r>
            <a:r>
              <a:rPr lang="fr-BE" altLang="en-US" i="1" dirty="0"/>
              <a:t>OPAC </a:t>
            </a:r>
            <a:r>
              <a:rPr lang="fr-BE" altLang="en-US" dirty="0"/>
              <a:t>(Online Public Access </a:t>
            </a:r>
            <a:r>
              <a:rPr lang="fr-BE" altLang="en-US" dirty="0" err="1"/>
              <a:t>Catalog</a:t>
            </a:r>
            <a:r>
              <a:rPr lang="fr-BE" altLang="en-US" dirty="0" smtClean="0"/>
              <a:t>).</a:t>
            </a:r>
          </a:p>
          <a:p>
            <a:pPr marL="0" indent="0">
              <a:buNone/>
            </a:pPr>
            <a:endParaRPr lang="fr-BE" altLang="en-US" dirty="0" smtClean="0"/>
          </a:p>
          <a:p>
            <a:pPr marL="0" indent="0">
              <a:buNone/>
            </a:pPr>
            <a:endParaRPr lang="fr-BE" altLang="en-US" dirty="0"/>
          </a:p>
          <a:p>
            <a:pPr>
              <a:buNone/>
            </a:pPr>
            <a:r>
              <a:rPr lang="fr-BE" altLang="en-US" b="1" dirty="0"/>
              <a:t>Remarque:</a:t>
            </a:r>
            <a:r>
              <a:rPr lang="fr-BE" altLang="en-US" dirty="0"/>
              <a:t> </a:t>
            </a:r>
          </a:p>
          <a:p>
            <a:r>
              <a:rPr lang="fr-BE" altLang="en-US" dirty="0"/>
              <a:t>Les catalogues de bibliothèques ne répertorient pas d’articles de périodiques. Ils permettent uniquement de repérer les titres de périodiques disponibles et leurs états de </a:t>
            </a:r>
            <a:r>
              <a:rPr lang="fr-BE" altLang="en-US" dirty="0" smtClean="0"/>
              <a:t>collection.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9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Bases de données bibliographiques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b="1" dirty="0"/>
              <a:t>Définition</a:t>
            </a:r>
            <a:r>
              <a:rPr lang="fr-BE" altLang="en-US" dirty="0"/>
              <a:t> : Une </a:t>
            </a:r>
            <a:r>
              <a:rPr lang="fr-BE" altLang="en-US" i="1" dirty="0"/>
              <a:t>base de données bibliographiques</a:t>
            </a:r>
          </a:p>
          <a:p>
            <a:r>
              <a:rPr lang="fr-BE" altLang="en-US" dirty="0"/>
              <a:t>est un répertoire de documents </a:t>
            </a:r>
          </a:p>
          <a:p>
            <a:r>
              <a:rPr lang="fr-BE" altLang="en-US" dirty="0"/>
              <a:t>sur un sujet ou concernant un domaine</a:t>
            </a:r>
          </a:p>
          <a:p>
            <a:r>
              <a:rPr lang="fr-BE" altLang="en-US" dirty="0"/>
              <a:t>classés par thèmes</a:t>
            </a:r>
          </a:p>
          <a:p>
            <a:r>
              <a:rPr lang="fr-BE" altLang="en-US" dirty="0"/>
              <a:t>clairement référencés</a:t>
            </a:r>
          </a:p>
          <a:p>
            <a:r>
              <a:rPr lang="fr-BE" altLang="en-US" dirty="0"/>
              <a:t>dont la description comporte souvent un résumé ou un </a:t>
            </a:r>
            <a:r>
              <a:rPr lang="fr-BE" altLang="en-US" dirty="0" smtClean="0"/>
              <a:t>commentaire</a:t>
            </a:r>
          </a:p>
          <a:p>
            <a:endParaRPr lang="fr-BE" dirty="0"/>
          </a:p>
          <a:p>
            <a:pPr>
              <a:buFontTx/>
              <a:buNone/>
            </a:pPr>
            <a:r>
              <a:rPr lang="fr-BE" altLang="en-US" b="1" dirty="0"/>
              <a:t>Remarques:</a:t>
            </a:r>
            <a:r>
              <a:rPr lang="fr-BE" altLang="en-US" dirty="0"/>
              <a:t> </a:t>
            </a:r>
          </a:p>
          <a:p>
            <a:r>
              <a:rPr lang="fr-BE" altLang="en-US" dirty="0"/>
              <a:t>Les bases de données bibliographiques répertorient les articles de périodiques.</a:t>
            </a:r>
          </a:p>
          <a:p>
            <a:r>
              <a:rPr lang="fr-BE" altLang="en-US" dirty="0"/>
              <a:t>Dans certains cas, elles donnent aussi accès à leur contenu.</a:t>
            </a:r>
            <a:endParaRPr lang="fr-BE" alt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76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Outils </a:t>
            </a:r>
            <a:r>
              <a:rPr lang="fr-BE" altLang="en-US" dirty="0" err="1"/>
              <a:t>discovery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en-US" dirty="0"/>
              <a:t>Un outil </a:t>
            </a:r>
            <a:r>
              <a:rPr lang="fr-BE" altLang="en-US" dirty="0" err="1"/>
              <a:t>discovery</a:t>
            </a:r>
            <a:r>
              <a:rPr lang="fr-BE" altLang="en-US" dirty="0"/>
              <a:t> intègre dans une même interface</a:t>
            </a:r>
          </a:p>
          <a:p>
            <a:pPr lvl="1"/>
            <a:r>
              <a:rPr lang="fr-BE" altLang="en-US" dirty="0"/>
              <a:t>des ressources internes (catalogue, dépôt institutionnel, dépôt de thèses, …)</a:t>
            </a:r>
          </a:p>
          <a:p>
            <a:pPr lvl="1"/>
            <a:r>
              <a:rPr lang="fr-BE" altLang="en-US" dirty="0"/>
              <a:t>des ressources externes (bases de données bibliographiques, ... </a:t>
            </a:r>
            <a:r>
              <a:rPr lang="fr-BE" altLang="en-US" dirty="0" smtClean="0"/>
              <a:t>)</a:t>
            </a:r>
            <a:endParaRPr lang="fr-BE" dirty="0"/>
          </a:p>
          <a:p>
            <a:r>
              <a:rPr lang="fr-BE" altLang="en-US" dirty="0"/>
              <a:t>Un outil </a:t>
            </a:r>
            <a:r>
              <a:rPr lang="fr-BE" altLang="en-US" dirty="0" err="1"/>
              <a:t>discovery</a:t>
            </a:r>
            <a:r>
              <a:rPr lang="fr-BE" altLang="en-US" dirty="0"/>
              <a:t> propose donc une exploration documentaire plutôt qu’une recherche documentaire</a:t>
            </a:r>
            <a:r>
              <a:rPr lang="fr-BE" altLang="en-US" dirty="0" smtClean="0"/>
              <a:t>.</a:t>
            </a:r>
          </a:p>
          <a:p>
            <a:endParaRPr lang="fr-BE" dirty="0"/>
          </a:p>
          <a:p>
            <a:pPr>
              <a:buFontTx/>
              <a:buNone/>
            </a:pPr>
            <a:r>
              <a:rPr lang="fr-BE" altLang="en-US" b="1" dirty="0"/>
              <a:t>Remarques:</a:t>
            </a:r>
            <a:r>
              <a:rPr lang="fr-BE" altLang="en-US" dirty="0"/>
              <a:t> </a:t>
            </a:r>
          </a:p>
          <a:p>
            <a:r>
              <a:rPr lang="fr-BE" altLang="en-US" dirty="0"/>
              <a:t>La recherche est facilitée par un système de facettes permettant de réduire le nombre de résultats.</a:t>
            </a:r>
          </a:p>
          <a:p>
            <a:r>
              <a:rPr lang="fr-BE" altLang="en-US" dirty="0"/>
              <a:t>Les contenus des résultats sont enrichis (résumés, image de la couverture, liens avec d'autres documents, …)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081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 err="1"/>
              <a:t>ULiège</a:t>
            </a:r>
            <a:r>
              <a:rPr lang="fr-BE" altLang="en-US" dirty="0"/>
              <a:t> Library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fr-BE" dirty="0"/>
              <a:t>L’outil </a:t>
            </a:r>
            <a:r>
              <a:rPr lang="fr-BE" dirty="0" err="1"/>
              <a:t>discovery</a:t>
            </a:r>
            <a:r>
              <a:rPr lang="fr-BE" dirty="0"/>
              <a:t> de l’Université de Liège intègre</a:t>
            </a:r>
          </a:p>
          <a:p>
            <a:pPr>
              <a:defRPr/>
            </a:pPr>
            <a:r>
              <a:rPr lang="fr-BE" dirty="0"/>
              <a:t>les </a:t>
            </a:r>
            <a:r>
              <a:rPr lang="fr-BE" dirty="0" smtClean="0"/>
              <a:t>ressources imprimées de </a:t>
            </a:r>
            <a:r>
              <a:rPr lang="fr-BE" dirty="0"/>
              <a:t>l'</a:t>
            </a:r>
            <a:r>
              <a:rPr lang="fr-BE" dirty="0" err="1"/>
              <a:t>ULiège</a:t>
            </a:r>
            <a:r>
              <a:rPr lang="fr-BE" dirty="0"/>
              <a:t> (livres, périodiques, thèses, …)</a:t>
            </a:r>
          </a:p>
          <a:p>
            <a:pPr>
              <a:defRPr/>
            </a:pPr>
            <a:r>
              <a:rPr lang="fr-BE" dirty="0"/>
              <a:t>les </a:t>
            </a:r>
            <a:r>
              <a:rPr lang="fr-BE" dirty="0" smtClean="0"/>
              <a:t>ressources électroniques </a:t>
            </a:r>
            <a:r>
              <a:rPr lang="fr-BE" dirty="0"/>
              <a:t>de l'</a:t>
            </a:r>
            <a:r>
              <a:rPr lang="fr-BE" dirty="0" err="1"/>
              <a:t>ULiège</a:t>
            </a:r>
            <a:r>
              <a:rPr lang="fr-BE" dirty="0"/>
              <a:t> avec accès direct aux versions électroniques des articles ou </a:t>
            </a:r>
            <a:r>
              <a:rPr lang="fr-BE" dirty="0" smtClean="0"/>
              <a:t>chapitres souscrits par l’</a:t>
            </a:r>
            <a:r>
              <a:rPr lang="fr-BE" dirty="0" err="1" smtClean="0"/>
              <a:t>ULiège</a:t>
            </a:r>
            <a:endParaRPr lang="fr-BE" dirty="0"/>
          </a:p>
          <a:p>
            <a:pPr>
              <a:defRPr/>
            </a:pPr>
            <a:r>
              <a:rPr lang="fr-BE" dirty="0" smtClean="0"/>
              <a:t>les ressources numérisées</a:t>
            </a:r>
          </a:p>
          <a:p>
            <a:pPr>
              <a:defRPr/>
            </a:pPr>
            <a:r>
              <a:rPr lang="fr-BE" dirty="0" smtClean="0"/>
              <a:t>certaines bases de données</a:t>
            </a:r>
          </a:p>
          <a:p>
            <a:pPr>
              <a:defRPr/>
            </a:pPr>
            <a:r>
              <a:rPr lang="fr-BE" dirty="0"/>
              <a:t>le répertoire institutionnel </a:t>
            </a:r>
            <a:r>
              <a:rPr lang="fr-BE" dirty="0" smtClean="0"/>
              <a:t>Orbi</a:t>
            </a:r>
            <a:endParaRPr lang="fr-BE" dirty="0"/>
          </a:p>
          <a:p>
            <a:pPr>
              <a:defRPr/>
            </a:pPr>
            <a:r>
              <a:rPr lang="fr-BE" dirty="0"/>
              <a:t>le portail d’accès aux mémoires de master de l’</a:t>
            </a:r>
            <a:r>
              <a:rPr lang="fr-BE" dirty="0" err="1"/>
              <a:t>ULiège</a:t>
            </a:r>
            <a:r>
              <a:rPr lang="fr-BE" dirty="0"/>
              <a:t> </a:t>
            </a:r>
            <a:r>
              <a:rPr lang="fr-BE" dirty="0" err="1" smtClean="0"/>
              <a:t>MatheO</a:t>
            </a:r>
            <a:endParaRPr lang="fr-BE" dirty="0" smtClean="0"/>
          </a:p>
          <a:p>
            <a:pPr>
              <a:defRPr/>
            </a:pPr>
            <a:r>
              <a:rPr lang="fr-BE" dirty="0"/>
              <a:t>les collections numérisées </a:t>
            </a:r>
            <a:r>
              <a:rPr lang="fr-BE" dirty="0" err="1" smtClean="0"/>
              <a:t>DONum</a:t>
            </a:r>
            <a:r>
              <a:rPr lang="fr-BE" dirty="0" smtClean="0"/>
              <a:t> de l’</a:t>
            </a:r>
            <a:r>
              <a:rPr lang="fr-BE" dirty="0" err="1" smtClean="0"/>
              <a:t>ULiège</a:t>
            </a:r>
            <a:r>
              <a:rPr lang="fr-BE" dirty="0" smtClean="0"/>
              <a:t> et de la BICfB</a:t>
            </a:r>
          </a:p>
          <a:p>
            <a:pPr>
              <a:defRPr/>
            </a:pPr>
            <a:r>
              <a:rPr lang="fr-BE" dirty="0" smtClean="0"/>
              <a:t>le </a:t>
            </a:r>
            <a:r>
              <a:rPr lang="fr-BE" dirty="0"/>
              <a:t>portail de publication des périodiques scientifiques de l'</a:t>
            </a:r>
            <a:r>
              <a:rPr lang="fr-BE" dirty="0" err="1"/>
              <a:t>ULiège</a:t>
            </a:r>
            <a:r>
              <a:rPr lang="fr-BE" dirty="0"/>
              <a:t> </a:t>
            </a:r>
            <a:r>
              <a:rPr lang="fr-BE" dirty="0" err="1" smtClean="0"/>
              <a:t>Popups</a:t>
            </a:r>
            <a:endParaRPr lang="fr-BE" dirty="0"/>
          </a:p>
          <a:p>
            <a:pPr>
              <a:defRPr/>
            </a:pPr>
            <a:r>
              <a:rPr lang="fr-BE" dirty="0"/>
              <a:t>des articles d'encyclopédies, des publications en Open Access, …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44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 err="1"/>
              <a:t>ULiège</a:t>
            </a:r>
            <a:r>
              <a:rPr lang="fr-BE" altLang="en-US" dirty="0"/>
              <a:t> Library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7" name="Espace réservé du contenu 6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235" y="2655949"/>
            <a:ext cx="4465529" cy="1369888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43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La troncature ou le joker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en-US" dirty="0"/>
              <a:t>La </a:t>
            </a:r>
            <a:r>
              <a:rPr lang="fr-BE" altLang="en-US" i="1" dirty="0"/>
              <a:t>troncature </a:t>
            </a:r>
            <a:r>
              <a:rPr lang="fr-BE" altLang="en-US" dirty="0"/>
              <a:t>permet de remplacer une ou plusieurs lettres d’un mot.</a:t>
            </a:r>
          </a:p>
          <a:p>
            <a:r>
              <a:rPr lang="fr-BE" altLang="en-US" dirty="0"/>
              <a:t>Elle est représentée par « * ».</a:t>
            </a:r>
          </a:p>
          <a:p>
            <a:r>
              <a:rPr lang="fr-BE" altLang="en-US" dirty="0"/>
              <a:t>Elle peut être utilisée à la fin du mot.</a:t>
            </a:r>
          </a:p>
          <a:p>
            <a:r>
              <a:rPr lang="fr-BE" altLang="en-US" dirty="0"/>
              <a:t>Elle permet de prendre en compte les variantes d’un terme (pluriel, féminin,…) si la racine est la </a:t>
            </a:r>
            <a:r>
              <a:rPr lang="fr-BE" altLang="en-US" dirty="0" smtClean="0"/>
              <a:t>même</a:t>
            </a:r>
          </a:p>
          <a:p>
            <a:pPr marL="0" indent="0">
              <a:buNone/>
            </a:pPr>
            <a:endParaRPr lang="fr-BE" dirty="0"/>
          </a:p>
          <a:p>
            <a:pPr>
              <a:buNone/>
            </a:pPr>
            <a:r>
              <a:rPr lang="fr-BE" altLang="en-US" b="1" dirty="0"/>
              <a:t>Exemples :</a:t>
            </a:r>
            <a:endParaRPr lang="fr-BE" altLang="en-US" dirty="0"/>
          </a:p>
          <a:p>
            <a:r>
              <a:rPr lang="fr-BE" altLang="en-US" dirty="0" err="1"/>
              <a:t>statisti</a:t>
            </a:r>
            <a:r>
              <a:rPr lang="fr-BE" altLang="en-US" dirty="0"/>
              <a:t>* </a:t>
            </a:r>
            <a:r>
              <a:rPr lang="fr-BE" altLang="en-US" dirty="0" smtClean="0"/>
              <a:t>donne </a:t>
            </a:r>
            <a:r>
              <a:rPr lang="fr-BE" altLang="en-US" dirty="0"/>
              <a:t>les notices comprenant statistique, </a:t>
            </a:r>
            <a:r>
              <a:rPr lang="fr-BE" altLang="en-US" dirty="0" smtClean="0"/>
              <a:t>statistiques</a:t>
            </a:r>
            <a:r>
              <a:rPr lang="fr-BE" altLang="en-US" dirty="0"/>
              <a:t>, </a:t>
            </a:r>
            <a:r>
              <a:rPr lang="fr-BE" altLang="en-US" dirty="0" err="1"/>
              <a:t>statistics</a:t>
            </a:r>
            <a:r>
              <a:rPr lang="fr-BE" altLang="en-US" dirty="0"/>
              <a:t>, </a:t>
            </a:r>
            <a:r>
              <a:rPr lang="fr-BE" altLang="en-US" dirty="0" err="1"/>
              <a:t>statistical</a:t>
            </a:r>
            <a:r>
              <a:rPr lang="fr-BE" altLang="en-US" dirty="0"/>
              <a:t>,... </a:t>
            </a:r>
          </a:p>
          <a:p>
            <a:pPr>
              <a:spcBef>
                <a:spcPct val="30000"/>
              </a:spcBef>
            </a:pPr>
            <a:r>
              <a:rPr lang="fr-BE" altLang="en-US" dirty="0" err="1"/>
              <a:t>holomorph</a:t>
            </a:r>
            <a:r>
              <a:rPr lang="fr-BE" altLang="en-US" dirty="0"/>
              <a:t>* </a:t>
            </a:r>
            <a:r>
              <a:rPr lang="fr-BE" altLang="en-US" dirty="0" smtClean="0"/>
              <a:t>donne </a:t>
            </a:r>
            <a:r>
              <a:rPr lang="fr-BE" altLang="en-US" dirty="0"/>
              <a:t>les notices comprenant holomorphe, </a:t>
            </a:r>
            <a:r>
              <a:rPr lang="fr-BE" altLang="en-US" dirty="0" smtClean="0"/>
              <a:t>holomorphes</a:t>
            </a:r>
            <a:r>
              <a:rPr lang="fr-BE" altLang="en-US" dirty="0"/>
              <a:t>, holomorphie, </a:t>
            </a:r>
            <a:r>
              <a:rPr lang="fr-BE" altLang="en-US" dirty="0" err="1"/>
              <a:t>holomorphic</a:t>
            </a:r>
            <a:r>
              <a:rPr lang="fr-BE" altLang="en-US" dirty="0"/>
              <a:t>,…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54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Expressions exactes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r-BE" dirty="0"/>
              <a:t>Pour rechercher une expression exacte,</a:t>
            </a:r>
          </a:p>
          <a:p>
            <a:pPr>
              <a:defRPr/>
            </a:pPr>
            <a:r>
              <a:rPr lang="fr-BE" dirty="0"/>
              <a:t>dans la recherche simple, encadrer la séquence de mots par des guillemets;</a:t>
            </a:r>
          </a:p>
          <a:p>
            <a:pPr>
              <a:defRPr/>
            </a:pPr>
            <a:r>
              <a:rPr lang="fr-BE" dirty="0"/>
              <a:t>dans la recherche avancée, sélectionner  « </a:t>
            </a:r>
            <a:r>
              <a:rPr lang="fr-BE" dirty="0" smtClean="0"/>
              <a:t>est (exact) » </a:t>
            </a:r>
            <a:r>
              <a:rPr lang="fr-BE" dirty="0"/>
              <a:t>dans la liste déroulante relative au champ interrogé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36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434</Words>
  <Application>Microsoft Office PowerPoint</Application>
  <PresentationFormat>Affichage à l'écran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Outils de recherche d’informations scientifiques</vt:lpstr>
      <vt:lpstr>Catalogues de bibliothèques</vt:lpstr>
      <vt:lpstr>Bases de données bibliographiques</vt:lpstr>
      <vt:lpstr>Outils discovery</vt:lpstr>
      <vt:lpstr>ULiège Library</vt:lpstr>
      <vt:lpstr>ULiège Library</vt:lpstr>
      <vt:lpstr>La troncature ou le joker</vt:lpstr>
      <vt:lpstr>Expressions exactes</vt:lpstr>
      <vt:lpstr>Les opérateurs booléens</vt:lpstr>
      <vt:lpstr>ULiège Library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532</cp:revision>
  <cp:lastPrinted>2019-06-06T11:51:45Z</cp:lastPrinted>
  <dcterms:created xsi:type="dcterms:W3CDTF">2018-04-18T15:28:21Z</dcterms:created>
  <dcterms:modified xsi:type="dcterms:W3CDTF">2020-10-24T15:10:18Z</dcterms:modified>
</cp:coreProperties>
</file>